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s/slide71.xml" ContentType="application/vnd.openxmlformats-officedocument.presentationml.slide+xml"/>
  <Override PartName="/ppt/slideLayouts/slideLayout2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11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1514.xml" ContentType="application/vnd.openxmlformats-officedocument.presentationml.slideLayout+xml"/>
  <Override PartName="/ppt/slideLayouts/slideLayout1015.xml" ContentType="application/vnd.openxmlformats-officedocument.presentationml.slideLayout+xml"/>
  <Override PartName="/ppt/theme/theme11.xml" ContentType="application/vnd.openxmlformats-officedocument.theme+xml"/>
  <Override PartName="/ppt/slideLayouts/slideLayout416.xml" ContentType="application/vnd.openxmlformats-officedocument.presentationml.slideLayout+xml"/>
  <Override PartName="/ppt/slideLayouts/slideLayout917.xml" ContentType="application/vnd.openxmlformats-officedocument.presentationml.slideLayout+xml"/>
  <Override PartName="/ppt/slideLayouts/slideLayout1418.xml" ContentType="application/vnd.openxmlformats-officedocument.presentationml.slideLayout+xml"/>
  <Override PartName="/ppt/slides/slide122.xml" ContentType="application/vnd.openxmlformats-officedocument.presentationml.slide+xml"/>
  <Override PartName="/ppt/presProps.xml" ContentType="application/vnd.openxmlformats-officedocument.presentationml.presProps+xml"/>
  <Override PartName="/ppt/slides/slide23.xml" ContentType="application/vnd.openxmlformats-officedocument.presentationml.slide+xml"/>
  <Override PartName="/ppt/tableStyles.xml" ContentType="application/vnd.openxmlformats-officedocument.presentationml.tableStyles+xml"/>
  <Override PartName="/ppt/slides/slide6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1.xml" ContentType="application/vnd.openxmlformats-officedocument.presentationml.notesMaster+xml"/>
  <Override PartName="/ppt/theme/theme22.xml" ContentType="application/vnd.openxmlformats-officedocument.theme+xml"/>
  <Override PartName="/ppt/slides/slide16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57.xml" ContentType="application/vnd.openxmlformats-officedocument.presentationml.slide+xml"/>
  <Override PartName="/ppt/slides/slide58.xml" ContentType="application/vnd.openxmlformats-officedocument.presentationml.slide+xml"/>
  <Override PartName="/ppt/slides/slide109.xml" ContentType="application/vnd.openxmlformats-officedocument.presentationml.slide+xml"/>
  <Override PartName="/ppt/slides/slide410.xml" ContentType="application/vnd.openxmlformats-officedocument.presentationml.slide+xml"/>
  <Override PartName="/ppt/slides/slide1411.xml" ContentType="application/vnd.openxmlformats-officedocument.presentationml.slide+xml"/>
  <Override PartName="/ppt/slides/slide912.xml" ContentType="application/vnd.openxmlformats-officedocument.presentationml.slide+xml"/>
  <Override PartName="/ppt/viewProps.xml" ContentType="application/vnd.openxmlformats-officedocument.presentationml.viewProps+xml"/>
  <Override PartName="/ppt/slides/slide313.xml" ContentType="application/vnd.openxmlformats-officedocument.presentationml.slide+xml"/>
  <Override PartName="/ppt/slides/slide814.xml" ContentType="application/vnd.openxmlformats-officedocument.presentationml.slide+xml"/>
  <Override PartName="/ppt/slides/slide1315.xml" ContentType="application/vnd.openxmlformats-officedocument.presentationml.slide+xml"/>
  <Override PartName="/docProps/app.xml" ContentType="application/vnd.openxmlformats-officedocument.extended-properties+xml"/>
  <Override PartName="/ppt/slides/slide17.xml" ContentType="application/vnd.openxmlformats-officedocument.presentationml.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7"/>
  </p:notesMasterIdLst>
  <p:sldIdLst>
    <p:sldId id="275" r:id="R4358ee8479ce4898" DeepLBanner=""/>
    <p:sldId id="256" r:id="rId2"/>
    <p:sldId id="258" r:id="rId3"/>
    <p:sldId id="262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</p:sldIdLst>
  <p:sldSz cx="9144000" cy="5143500" type="screen16x9"/>
  <p:notesSz cx="9144000" cy="5143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rLc289m98e2nu1rZwxn8RQ==" hashData="jl31I+FZfeL3Da0RWjDsWJ2KAcjcNQYNNNRC5PJm8VIGc75Z01xRsS7AMK0y6Q/BGsMylPB72fPI5Y8B5FFi7w=="/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6"/>
    <p:restoredTop sz="94693"/>
  </p:normalViewPr>
  <p:slideViewPr>
    <p:cSldViewPr>
      <p:cViewPr varScale="1">
        <p:scale>
          <a:sx n="222" d="100"/>
          <a:sy n="222" d="100"/>
        </p:scale>
        <p:origin x="136" y="1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71.xml" Id="rId8" /><Relationship Type="http://schemas.openxmlformats.org/officeDocument/2006/relationships/slide" Target="/ppt/slides/slide122.xml" Id="rId13" /><Relationship Type="http://schemas.openxmlformats.org/officeDocument/2006/relationships/presProps" Target="/ppt/presProps.xml" Id="rId18" /><Relationship Type="http://schemas.openxmlformats.org/officeDocument/2006/relationships/slide" Target="/ppt/slides/slide23.xml" Id="rId3" /><Relationship Type="http://schemas.openxmlformats.org/officeDocument/2006/relationships/tableStyles" Target="/ppt/tableStyles.xml" Id="rId21" /><Relationship Type="http://schemas.openxmlformats.org/officeDocument/2006/relationships/slide" Target="/ppt/slides/slide64.xml" Id="rId7" /><Relationship Type="http://schemas.openxmlformats.org/officeDocument/2006/relationships/slide" Target="/ppt/slides/slide115.xml" Id="rId12" /><Relationship Type="http://schemas.openxmlformats.org/officeDocument/2006/relationships/notesMaster" Target="/ppt/notesMasters/notesMaster11.xml" Id="rId17" /><Relationship Type="http://schemas.openxmlformats.org/officeDocument/2006/relationships/slide" Target="/ppt/slides/slide16.xml" Id="rId2" /><Relationship Type="http://schemas.openxmlformats.org/officeDocument/2006/relationships/slide" Target="/ppt/slides/slide157.xml" Id="rId16" /><Relationship Type="http://schemas.openxmlformats.org/officeDocument/2006/relationships/theme" Target="/ppt/theme/theme11.xml" Id="rId20" /><Relationship Type="http://schemas.openxmlformats.org/officeDocument/2006/relationships/slideMaster" Target="/ppt/slideMasters/slideMaster11.xml" Id="rId1" /><Relationship Type="http://schemas.openxmlformats.org/officeDocument/2006/relationships/slide" Target="/ppt/slides/slide58.xml" Id="rId6" /><Relationship Type="http://schemas.openxmlformats.org/officeDocument/2006/relationships/slide" Target="/ppt/slides/slide109.xml" Id="rId11" /><Relationship Type="http://schemas.openxmlformats.org/officeDocument/2006/relationships/slide" Target="/ppt/slides/slide410.xml" Id="rId5" /><Relationship Type="http://schemas.openxmlformats.org/officeDocument/2006/relationships/slide" Target="/ppt/slides/slide1411.xml" Id="rId15" /><Relationship Type="http://schemas.openxmlformats.org/officeDocument/2006/relationships/slide" Target="/ppt/slides/slide912.xml" Id="rId10" /><Relationship Type="http://schemas.openxmlformats.org/officeDocument/2006/relationships/viewProps" Target="/ppt/viewProps.xml" Id="rId19" /><Relationship Type="http://schemas.openxmlformats.org/officeDocument/2006/relationships/slide" Target="/ppt/slides/slide313.xml" Id="rId4" /><Relationship Type="http://schemas.openxmlformats.org/officeDocument/2006/relationships/slide" Target="/ppt/slides/slide814.xml" Id="rId9" /><Relationship Type="http://schemas.openxmlformats.org/officeDocument/2006/relationships/slide" Target="/ppt/slides/slide1315.xml" Id="rId14" /><Relationship Type="http://schemas.openxmlformats.org/officeDocument/2006/relationships/slide" Target="/ppt/slides/slide17.xml" Id="R4358ee8479ce4898" /></Relationships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2.xml" Id="rId1" /></Relationships>
</file>

<file path=ppt/notesMasters/notesMaster11.xml><?xml version="1.0" encoding="utf-8"?>
<p:notes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2945E-7FD9-8C43-8D05-4C1D4BA22D8B}" type="datetimeFigureOut">
              <a:rPr lang="es-ES" smtClean="0"/>
              <a:t>05/10/2021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Click to modify the pattern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B5276-AD21-8048-8B92-3C0BA08ECE9E}" type="slidenum">
              <a:rPr lang="es-ES" smtClean="0"/>
              <a:t>'NO.'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7672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6.xml" Id="rId2" /><Relationship Type="http://schemas.openxmlformats.org/officeDocument/2006/relationships/notesMaster" Target="/ppt/notesMasters/notesMaster11.xml" Id="rId1" /></Relationships>
</file>

<file path=ppt/notesSlides/notesSlide1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B5276-AD21-8048-8B92-3C0BA08ECE9E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7055071"/>
      </p:ext>
    </p:extLst>
  </p:cSld>
  <p:clrMapOvr>
    <a:masterClrMapping/>
  </p:clrMapOvr>
</p:notes>
</file>

<file path=ppt/slideLayouts/_rels/slideLayout1015.xml.rels>&#65279;<?xml version="1.0" encoding="utf-8"?><Relationships xmlns="http://schemas.openxmlformats.org/package/2006/relationships"><Relationship Type="http://schemas.openxmlformats.org/officeDocument/2006/relationships/image" Target="/ppt/media/image12.jpeg" Id="rId2" /><Relationship Type="http://schemas.openxmlformats.org/officeDocument/2006/relationships/slideMaster" Target="/ppt/slideMasters/slideMaster11.xml" Id="rId1" /></Relationships>
</file>

<file path=ppt/slideLayouts/_rels/slideLayout110.xml.rels>&#65279;<?xml version="1.0" encoding="utf-8"?><Relationships xmlns="http://schemas.openxmlformats.org/package/2006/relationships"><Relationship Type="http://schemas.openxmlformats.org/officeDocument/2006/relationships/image" Target="/ppt/media/image12.jpeg" Id="rId2" /><Relationship Type="http://schemas.openxmlformats.org/officeDocument/2006/relationships/slideMaster" Target="/ppt/slideMasters/slideMaster11.xml" Id="rId1" /></Relationships>
</file>

<file path=ppt/slideLayouts/_rels/slideLayout1112.xml.rels>&#65279;<?xml version="1.0" encoding="utf-8"?><Relationships xmlns="http://schemas.openxmlformats.org/package/2006/relationships"><Relationship Type="http://schemas.openxmlformats.org/officeDocument/2006/relationships/image" Target="/ppt/media/image12.jpeg" Id="rId2" /><Relationship Type="http://schemas.openxmlformats.org/officeDocument/2006/relationships/slideMaster" Target="/ppt/slideMasters/slideMaster11.xml" Id="rId1" /></Relationships>
</file>

<file path=ppt/slideLayouts/_rels/slideLayout127.xml.rels>&#65279;<?xml version="1.0" encoding="utf-8"?><Relationships xmlns="http://schemas.openxmlformats.org/package/2006/relationships"><Relationship Type="http://schemas.openxmlformats.org/officeDocument/2006/relationships/image" Target="/ppt/media/image12.jpeg" Id="rId2" /><Relationship Type="http://schemas.openxmlformats.org/officeDocument/2006/relationships/slideMaster" Target="/ppt/slideMasters/slideMaster11.xml" Id="rId1" /></Relationships>
</file>

<file path=ppt/slideLayouts/_rels/slideLayout133.xml.rels>&#65279;<?xml version="1.0" encoding="utf-8"?><Relationships xmlns="http://schemas.openxmlformats.org/package/2006/relationships"><Relationship Type="http://schemas.openxmlformats.org/officeDocument/2006/relationships/image" Target="/ppt/media/image12.jpeg" Id="rId2" /><Relationship Type="http://schemas.openxmlformats.org/officeDocument/2006/relationships/slideMaster" Target="/ppt/slideMasters/slideMaster11.xml" Id="rId1" /></Relationships>
</file>

<file path=ppt/slideLayouts/_rels/slideLayout141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5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6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78.xml.rels>&#65279;<?xml version="1.0" encoding="utf-8"?><Relationships xmlns="http://schemas.openxmlformats.org/package/2006/relationships"><Relationship Type="http://schemas.openxmlformats.org/officeDocument/2006/relationships/image" Target="/ppt/media/image12.jpeg" Id="rId2" /><Relationship Type="http://schemas.openxmlformats.org/officeDocument/2006/relationships/slideMaster" Target="/ppt/slideMasters/slideMaster11.xml" Id="rId1" /></Relationships>
</file>

<file path=ppt/slideLayouts/_rels/slideLayout18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5.xml.rels>&#65279;<?xml version="1.0" encoding="utf-8"?><Relationships xmlns="http://schemas.openxmlformats.org/package/2006/relationships"><Relationship Type="http://schemas.openxmlformats.org/officeDocument/2006/relationships/image" Target="/ppt/media/image12.jpeg" Id="rId2" /><Relationship Type="http://schemas.openxmlformats.org/officeDocument/2006/relationships/slideMaster" Target="/ppt/slideMasters/slideMaster11.xml" Id="rId1" /></Relationships>
</file>

<file path=ppt/slideLayouts/_rels/slideLayout41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5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6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7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image" Target="/ppt/media/image12.jpeg" Id="rId2" /><Relationship Type="http://schemas.openxmlformats.org/officeDocument/2006/relationships/slideMaster" Target="/ppt/slideMasters/slideMaster11.xml" Id="rId1" /></Relationships>
</file>

<file path=ppt/slideLayouts/_rels/slideLayout917.xml.rels>&#65279;<?xml version="1.0" encoding="utf-8"?><Relationships xmlns="http://schemas.openxmlformats.org/package/2006/relationships"><Relationship Type="http://schemas.openxmlformats.org/officeDocument/2006/relationships/image" Target="/ppt/media/image12.jpeg" Id="rId2" /><Relationship Type="http://schemas.openxmlformats.org/officeDocument/2006/relationships/slideMaster" Target="/ppt/slideMasters/slideMaster11.xml" Id="rId1" /></Relationships>
</file>

<file path=ppt/slideLayouts/slideLayout10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727445"/>
            <a:ext cx="6619244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57175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4152499"/>
            <a:ext cx="6619244" cy="370284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06939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574800"/>
            <a:ext cx="6619244" cy="2008236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619239" y="1344169"/>
            <a:ext cx="742949" cy="2285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713982" y="2420874"/>
            <a:ext cx="2894846" cy="2286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4406" y="221797"/>
            <a:ext cx="628649" cy="575765"/>
          </a:xfrm>
        </p:spPr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4470249"/>
      </p:ext>
    </p:extLst>
  </p:cSld>
  <p:clrMapOvr>
    <a:masterClrMapping/>
  </p:clrMapOvr>
</p:sldLayout>
</file>

<file path=ppt/slideLayouts/slideLayout1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598" y="797563"/>
            <a:ext cx="6623862" cy="1029740"/>
          </a:xfrm>
        </p:spPr>
        <p:txBody>
          <a:bodyPr/>
          <a:lstStyle>
            <a:lvl1pPr>
              <a:defRPr sz="3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657475"/>
            <a:ext cx="6619244" cy="1857375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931657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661175" y="455502"/>
            <a:ext cx="601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7413344" y="1960341"/>
            <a:ext cx="489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08" y="736600"/>
            <a:ext cx="6340430" cy="2022474"/>
          </a:xfrm>
        </p:spPr>
        <p:txBody>
          <a:bodyPr/>
          <a:lstStyle>
            <a:lvl1pPr>
              <a:defRPr sz="3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59" y="2759074"/>
            <a:ext cx="5798414" cy="25663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771899"/>
            <a:ext cx="6933673" cy="748393"/>
          </a:xfrm>
        </p:spPr>
        <p:txBody>
          <a:bodyPr anchor="ctr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9" name="Rectangle 18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96056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778000"/>
            <a:ext cx="6619245" cy="136688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768725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7087175"/>
      </p:ext>
    </p:extLst>
  </p:cSld>
  <p:clrMapOvr>
    <a:masterClrMapping/>
  </p:clrMapOvr>
</p:sldLayout>
</file>

<file path=ppt/slideLayouts/slideLayout1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619244" cy="530223"/>
          </a:xfrm>
        </p:spPr>
        <p:txBody>
          <a:bodyPr/>
          <a:lstStyle>
            <a:lvl1pPr>
              <a:defRPr sz="27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1952626"/>
            <a:ext cx="235640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5" y="2384823"/>
            <a:ext cx="2356409" cy="213547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1" y="1952625"/>
            <a:ext cx="236025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1" y="2384823"/>
            <a:ext cx="2360257" cy="213547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6101" y="1952626"/>
            <a:ext cx="235929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6247" y="2384822"/>
            <a:ext cx="2359152" cy="213547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302978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29301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1095056"/>
      </p:ext>
    </p:extLst>
  </p:cSld>
  <p:clrMapOvr>
    <a:masterClrMapping/>
  </p:clrMapOvr>
</p:sldLayout>
</file>

<file path=ppt/slideLayouts/slideLayout1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619244" cy="530223"/>
          </a:xfrm>
        </p:spPr>
        <p:txBody>
          <a:bodyPr/>
          <a:lstStyle>
            <a:lvl1pPr>
              <a:defRPr sz="27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3399633"/>
            <a:ext cx="228782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5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15" y="3831830"/>
            <a:ext cx="2287829" cy="6884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649" y="3399634"/>
            <a:ext cx="228782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7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7629" y="3831829"/>
            <a:ext cx="2287829" cy="6884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082" y="3399634"/>
            <a:ext cx="228832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3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081" y="3831828"/>
            <a:ext cx="2288322" cy="6884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3304373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48352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0833" y="4793879"/>
            <a:ext cx="2733212" cy="228601"/>
          </a:xfrm>
        </p:spPr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024603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619244" cy="53022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1952625"/>
            <a:ext cx="6619244" cy="2562225"/>
          </a:xfrm>
        </p:spPr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21580" y="4793879"/>
            <a:ext cx="742949" cy="2285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719582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27" y="958850"/>
            <a:ext cx="1057474" cy="3561443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6" y="958850"/>
            <a:ext cx="4692019" cy="356144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9829" y="4793879"/>
            <a:ext cx="744101" cy="2285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166342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3538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16" y="1952625"/>
            <a:ext cx="6619244" cy="25622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24038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008234"/>
            <a:ext cx="3263269" cy="1712868"/>
          </a:xfrm>
        </p:spPr>
        <p:txBody>
          <a:bodyPr anchor="ctr"/>
          <a:lstStyle>
            <a:lvl1pPr algn="l">
              <a:defRPr sz="3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670" y="2008233"/>
            <a:ext cx="2818159" cy="1712868"/>
          </a:xfrm>
        </p:spPr>
        <p:txBody>
          <a:bodyPr anchor="ctr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1226984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15" y="1952625"/>
            <a:ext cx="3618869" cy="256222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35" y="1952625"/>
            <a:ext cx="3618869" cy="2562225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9864744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1952625"/>
            <a:ext cx="361886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15" y="2384822"/>
            <a:ext cx="3618869" cy="2130029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5" y="1952625"/>
            <a:ext cx="361886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5" y="2384822"/>
            <a:ext cx="3618869" cy="213002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320175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6216" y="730251"/>
            <a:ext cx="6571060" cy="530223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5656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7065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1550"/>
            <a:ext cx="2094869" cy="12001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59" y="1085850"/>
            <a:ext cx="3892550" cy="3429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5" y="2346961"/>
            <a:ext cx="2094869" cy="2171699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7670744"/>
      </p:ext>
    </p:extLst>
  </p:cSld>
  <p:clrMapOvr>
    <a:masterClrMapping/>
  </p:clrMapOvr>
</p:sldLayout>
</file>

<file path=ppt/slideLayouts/slideLayout9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270000"/>
            <a:ext cx="2898851" cy="1301750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03" y="857250"/>
            <a:ext cx="2420395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2743200"/>
            <a:ext cx="2894409" cy="1028700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6855322"/>
      </p:ext>
    </p:extLst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slideLayout" Target="/ppt/slideLayouts/slideLayout133.xml" Id="rId13" /><Relationship Type="http://schemas.openxmlformats.org/officeDocument/2006/relationships/slideLayout" Target="/ppt/slideLayouts/slideLayout184.xml" Id="rId18" /><Relationship Type="http://schemas.openxmlformats.org/officeDocument/2006/relationships/slideLayout" Target="/ppt/slideLayouts/slideLayout35.xml" Id="rId3" /><Relationship Type="http://schemas.openxmlformats.org/officeDocument/2006/relationships/slideLayout" Target="/ppt/slideLayouts/slideLayout76.xml" Id="rId7" /><Relationship Type="http://schemas.openxmlformats.org/officeDocument/2006/relationships/slideLayout" Target="/ppt/slideLayouts/slideLayout127.xml" Id="rId12" /><Relationship Type="http://schemas.openxmlformats.org/officeDocument/2006/relationships/slideLayout" Target="/ppt/slideLayouts/slideLayout178.xml" Id="rId17" /><Relationship Type="http://schemas.openxmlformats.org/officeDocument/2006/relationships/slideLayout" Target="/ppt/slideLayouts/slideLayout21.xml" Id="rId2" /><Relationship Type="http://schemas.openxmlformats.org/officeDocument/2006/relationships/slideLayout" Target="/ppt/slideLayouts/slideLayout169.xml" Id="rId16" /><Relationship Type="http://schemas.openxmlformats.org/officeDocument/2006/relationships/image" Target="/ppt/media/image12.jpeg" Id="rId20" /><Relationship Type="http://schemas.openxmlformats.org/officeDocument/2006/relationships/slideLayout" Target="/ppt/slideLayouts/slideLayout110.xml" Id="rId1" /><Relationship Type="http://schemas.openxmlformats.org/officeDocument/2006/relationships/slideLayout" Target="/ppt/slideLayouts/slideLayout611.xml" Id="rId6" /><Relationship Type="http://schemas.openxmlformats.org/officeDocument/2006/relationships/slideLayout" Target="/ppt/slideLayouts/slideLayout1112.xml" Id="rId11" /><Relationship Type="http://schemas.openxmlformats.org/officeDocument/2006/relationships/slideLayout" Target="/ppt/slideLayouts/slideLayout513.xml" Id="rId5" /><Relationship Type="http://schemas.openxmlformats.org/officeDocument/2006/relationships/slideLayout" Target="/ppt/slideLayouts/slideLayout1514.xml" Id="rId15" /><Relationship Type="http://schemas.openxmlformats.org/officeDocument/2006/relationships/slideLayout" Target="/ppt/slideLayouts/slideLayout1015.xml" Id="rId10" /><Relationship Type="http://schemas.openxmlformats.org/officeDocument/2006/relationships/theme" Target="/ppt/theme/theme11.xml" Id="rId19" /><Relationship Type="http://schemas.openxmlformats.org/officeDocument/2006/relationships/slideLayout" Target="/ppt/slideLayouts/slideLayout416.xml" Id="rId4" /><Relationship Type="http://schemas.openxmlformats.org/officeDocument/2006/relationships/slideLayout" Target="/ppt/slideLayouts/slideLayout917.xml" Id="rId9" /><Relationship Type="http://schemas.openxmlformats.org/officeDocument/2006/relationships/slideLayout" Target="/ppt/slideLayouts/slideLayout1418.xml" Id="rId14" /></Relationships>
</file>

<file path=ppt/slideMasters/slideMaster1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6" y="730251"/>
            <a:ext cx="6571060" cy="530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Click to modify pattern title style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1952625"/>
            <a:ext cx="6571060" cy="2562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Click to modify the pattern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9829" y="4793879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1" i="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833" y="4793879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 i="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21" name="Rectangle 20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s-ES" smtClean="0"/>
              <a:t>'NO.'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941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</p:sldLayoutIdLst>
  <p:txStyles>
    <p:titleStyle>
      <a:lvl1pPr algn="l" defTabSz="342900" rtl="0" eaLnBrk="1" latinLnBrk="0" hangingPunct="1">
        <a:spcBef>
          <a:spcPct val="0"/>
        </a:spcBef>
        <a:buNone/>
        <a:defRPr sz="27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Relationship Type="http://schemas.openxmlformats.org/officeDocument/2006/relationships/hyperlink" Target="https://grpc.io/docs/guides/benchmarking.html" TargetMode="External" Id="rId3" /><Relationship Type="http://schemas.openxmlformats.org/officeDocument/2006/relationships/hyperlink" Target="https://www.yonego.com/nl/why-milliseconds-matter" TargetMode="External" Id="rId2" /><Relationship Type="http://schemas.openxmlformats.org/officeDocument/2006/relationships/hyperlink" Target="https://performance-dot-grpc-testing.appspot.com/explore?dashboard=5652536396611584" TargetMode="External" Id="rId4" /></Relationships>
</file>

<file path=ppt/slides/_rels/slide1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122.xml.rels>&#65279;<?xml version="1.0" encoding="utf-8"?><Relationships xmlns="http://schemas.openxmlformats.org/package/2006/relationships"><Relationship Type="http://schemas.openxmlformats.org/officeDocument/2006/relationships/image" Target="/ppt/media/image72.png" Id="rId2" /><Relationship Type="http://schemas.openxmlformats.org/officeDocument/2006/relationships/slideLayout" Target="/ppt/slideLayouts/slideLayout21.xml" Id="rId1" /></Relationships>
</file>

<file path=ppt/slides/_rels/slide1315.xml.rels>&#65279;<?xml version="1.0" encoding="utf-8"?><Relationships xmlns="http://schemas.openxmlformats.org/package/2006/relationships"><Relationship Type="http://schemas.openxmlformats.org/officeDocument/2006/relationships/image" Target="/ppt/media/image87.png" Id="rId2" /><Relationship Type="http://schemas.openxmlformats.org/officeDocument/2006/relationships/slideLayout" Target="/ppt/slideLayouts/slideLayout21.xml" Id="rId1" /></Relationships>
</file>

<file path=ppt/slides/_rels/slide14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Relationship Type="http://schemas.openxmlformats.org/officeDocument/2006/relationships/hyperlink" Target="https://github.com/escalope/examplegrpc" TargetMode="External" Id="rId2" /></Relationships>
</file>

<file path=ppt/slides/_rels/slide15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image" Target="/ppt/media/image23.png" Id="rId3" /><Relationship Type="http://schemas.openxmlformats.org/officeDocument/2006/relationships/notesSlide" Target="/ppt/notesSlides/notesSlide11.xml" Id="rId2" /><Relationship Type="http://schemas.openxmlformats.org/officeDocument/2006/relationships/slideLayout" Target="/ppt/slideLayouts/slideLayout184.xml" Id="rId1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8dce81427de54e2f" /><Relationship Type="http://schemas.openxmlformats.org/officeDocument/2006/relationships/hyperlink" Target="https://www.deepl.com/pro?cta=edit-document" TargetMode="External" Id="R5edecf30bffc44d3" /><Relationship Type="http://schemas.openxmlformats.org/officeDocument/2006/relationships/image" Target="/ppt/media/image8.png" Id="R08daf52282e64479" /></Relationships>
</file>

<file path=ppt/slides/_rels/slide2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313.xml.rels>&#65279;<?xml version="1.0" encoding="utf-8"?><Relationships xmlns="http://schemas.openxmlformats.org/package/2006/relationships"><Relationship Type="http://schemas.openxmlformats.org/officeDocument/2006/relationships/image" Target="/ppt/media/image35.png" Id="rId2" /><Relationship Type="http://schemas.openxmlformats.org/officeDocument/2006/relationships/slideLayout" Target="/ppt/slideLayouts/slideLayout21.xml" Id="rId1" /></Relationships>
</file>

<file path=ppt/slides/_rels/slide410.xml.rels>&#65279;<?xml version="1.0" encoding="utf-8"?><Relationships xmlns="http://schemas.openxmlformats.org/package/2006/relationships"><Relationship Type="http://schemas.openxmlformats.org/officeDocument/2006/relationships/image" Target="/ppt/media/image44.png" Id="rId2" /><Relationship Type="http://schemas.openxmlformats.org/officeDocument/2006/relationships/slideLayout" Target="/ppt/slideLayouts/slideLayout21.xml" Id="rId1" /></Relationships>
</file>

<file path=ppt/slides/_rels/slide5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Relationship Type="http://schemas.openxmlformats.org/officeDocument/2006/relationships/hyperlink" Target="https://thrift.apache.org/" TargetMode="External" Id="rId2" /></Relationships>
</file>

<file path=ppt/slides/_rels/slide6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71.xml.rels>&#65279;<?xml version="1.0" encoding="utf-8"?><Relationships xmlns="http://schemas.openxmlformats.org/package/2006/relationships"><Relationship Type="http://schemas.openxmlformats.org/officeDocument/2006/relationships/image" Target="/ppt/media/image5.png" Id="rId2" /><Relationship Type="http://schemas.openxmlformats.org/officeDocument/2006/relationships/slideLayout" Target="/ppt/slideLayouts/slideLayout21.xml" Id="rId1" /></Relationships>
</file>

<file path=ppt/slides/_rels/slide8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Relationship Type="http://schemas.openxmlformats.org/officeDocument/2006/relationships/image" Target="/ppt/media/image66.png" Id="rId4" /><Relationship Type="http://schemas.openxmlformats.org/officeDocument/2006/relationships/hyperlink" Target="https://medium.com/grpc/efficient-iot-with-the-esp8266-protocol-buffers-grafana-go-and-kubernetes-a2ae214dbd29" TargetMode="External" Id="rId3" /><Relationship Type="http://schemas.openxmlformats.org/officeDocument/2006/relationships/hyperlink" Target="http://grpc.io/" TargetMode="External" Id="rId2" /></Relationships>
</file>

<file path=ppt/slides/_rels/slide9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Relationship Type="http://schemas.openxmlformats.org/officeDocument/2006/relationships/hyperlink" Target="https://www.youtube.com/watch?v=RoXT_Rkg8LA" TargetMode="External" Id="rId2" /></Relationships>
</file>

<file path=ppt/slides/slide109.xml><?xml version="1.0" encoding="utf-8"?>
<p:sld xmlns:a16="http://schemas.microsoft.com/office/drawing/2014/main" xmlns:adec="http://schemas.microsoft.com/office/drawing/2017/decorative" xmlns:p16="http://schemas.microsoft.com/office/powerpoint/2015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187" y="355308"/>
            <a:ext cx="8420318" cy="4427122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6215" y="285750"/>
            <a:ext cx="6571060" cy="6740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200" dirty="0">
                <a:solidFill>
                  <a:schemeClr val="tx2"/>
                </a:solidFill>
              </a:rPr>
              <a:t>Remote Procedure Call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object 3"/>
          <p:cNvSpPr txBox="1"/>
          <p:nvPr/>
        </p:nvSpPr>
        <p:spPr>
          <a:xfrm>
            <a:off x="990600" y="1047750"/>
            <a:ext cx="6805612" cy="37346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354330" indent="-34163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3695" algn="l"/>
                <a:tab pos="354330" algn="l"/>
              </a:tabLst>
            </a:pPr>
            <a:r>
              <a:rPr lang="en-US" sz="1700" b="1" dirty="0"/>
              <a:t>Benchmark REST Vs </a:t>
            </a:r>
            <a:r>
              <a:rPr lang="en-US" sz="1700" b="1" dirty="0" err="1"/>
              <a:t>gRPC </a:t>
            </a:r>
            <a:r>
              <a:rPr lang="en-US" sz="1700" b="1" dirty="0"/>
              <a:t/>
            </a:r>
            <a:endParaRPr lang="en-US" sz="1700" b="1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600" dirty="0" err="1"/>
              <a:t>Workload </a:t>
            </a:r>
            <a:r>
              <a:rPr lang="en-US" sz="1600" dirty="0" err="1"/>
              <a:t>performance</a:t>
            </a:r>
            <a:r>
              <a:rPr lang="en-US" sz="1600" dirty="0"/>
              <a:t>:</a:t>
            </a:r>
          </a:p>
          <a:p>
            <a:pPr marL="1268730" lvl="2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600" dirty="0"/>
              <a:t>Normal loading: REST &gt; </a:t>
            </a:r>
            <a:r>
              <a:rPr lang="en-US" sz="1600" dirty="0" err="1"/>
              <a:t>gRPC </a:t>
            </a:r>
            <a:r>
              <a:rPr lang="en-US" sz="1600" dirty="0"/>
              <a:t>=&gt; </a:t>
            </a:r>
            <a:r>
              <a:rPr lang="en-US" sz="1600" dirty="0" err="1"/>
              <a:t>string </a:t>
            </a:r>
            <a:r>
              <a:rPr lang="en-US" sz="1600" dirty="0"/>
              <a:t>concatenation </a:t>
            </a:r>
            <a:r>
              <a:rPr lang="en-US" sz="1600" dirty="0"/>
              <a:t/>
            </a:r>
            <a:endParaRPr lang="en-US" sz="1600" dirty="0"/>
          </a:p>
          <a:p>
            <a:pPr marL="1268730" lvl="2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600" dirty="0" err="1"/>
              <a:t>Heavy </a:t>
            </a:r>
            <a:r>
              <a:rPr lang="en-US" sz="1600" dirty="0"/>
              <a:t>load</a:t>
            </a:r>
            <a:r>
              <a:rPr lang="en-US" sz="1600" dirty="0"/>
              <a:t>: REST &lt; </a:t>
            </a:r>
            <a:r>
              <a:rPr lang="en-US" sz="1600" dirty="0" err="1"/>
              <a:t>gRPC </a:t>
            </a:r>
            <a:r>
              <a:rPr lang="en-US" sz="1600" dirty="0"/>
              <a:t>=&gt; </a:t>
            </a:r>
            <a:r>
              <a:rPr lang="en-US" sz="1600" dirty="0" err="1"/>
              <a:t>small </a:t>
            </a:r>
            <a:r>
              <a:rPr lang="en-US" sz="1600" dirty="0" err="1"/>
              <a:t>numbers</a:t>
            </a:r>
            <a:r>
              <a:rPr lang="en-US" sz="1600" dirty="0"/>
              <a:t>, </a:t>
            </a:r>
            <a:r>
              <a:rPr lang="en-US" sz="1600" dirty="0" err="1"/>
              <a:t>big </a:t>
            </a:r>
            <a:r>
              <a:rPr lang="en-US" sz="1600" dirty="0" err="1"/>
              <a:t>numbers</a:t>
            </a:r>
            <a:r>
              <a:rPr lang="en-US" sz="1600" dirty="0"/>
              <a:t>, </a:t>
            </a:r>
            <a:r>
              <a:rPr lang="en-US" sz="1600" dirty="0" err="1"/>
              <a:t>small </a:t>
            </a:r>
            <a:r>
              <a:rPr lang="en-US" sz="1600" dirty="0"/>
              <a:t>and </a:t>
            </a:r>
            <a:r>
              <a:rPr lang="en-US" sz="1600" dirty="0" err="1"/>
              <a:t>big </a:t>
            </a:r>
            <a:r>
              <a:rPr lang="en-US" sz="1600" dirty="0" err="1"/>
              <a:t>sentences </a:t>
            </a:r>
            <a:r>
              <a:rPr lang="en-US" sz="1600" dirty="0"/>
              <a:t>(??)</a:t>
            </a:r>
          </a:p>
          <a:p>
            <a:pPr marL="1268730" lvl="2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600" dirty="0" err="1"/>
              <a:t>Each </a:t>
            </a:r>
            <a:r>
              <a:rPr lang="en-US" sz="1600" dirty="0" err="1"/>
              <a:t>language </a:t>
            </a:r>
            <a:r>
              <a:rPr lang="en-US" sz="1600" dirty="0" err="1"/>
              <a:t>has </a:t>
            </a:r>
            <a:r>
              <a:rPr lang="en-US" sz="1600" dirty="0"/>
              <a:t>a </a:t>
            </a:r>
            <a:r>
              <a:rPr lang="en-US" sz="1600" dirty="0" err="1"/>
              <a:t>different </a:t>
            </a:r>
            <a:r>
              <a:rPr lang="en-US" sz="1600" dirty="0" err="1"/>
              <a:t>performance</a:t>
            </a:r>
            <a:r>
              <a:rPr lang="en-US" sz="1600" dirty="0"/>
              <a:t>:</a:t>
            </a:r>
          </a:p>
          <a:p>
            <a:pPr marL="1268730" lvl="2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</a:p>
          <a:p>
            <a:pPr marL="1268730" lvl="2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</a:p>
          <a:p>
            <a:pPr marL="494665" lv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tabLst>
                <a:tab pos="811530" algn="l"/>
                <a:tab pos="4369435" algn="l"/>
              </a:tabLst>
            </a:pPr>
            <a:endParaRPr lang="en-US" sz="1600" dirty="0"/>
          </a:p>
          <a:p>
            <a:pPr marL="494665" lv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tabLst>
                <a:tab pos="811530" algn="l"/>
                <a:tab pos="4369435" algn="l"/>
              </a:tabLst>
            </a:pPr>
            <a:endParaRPr lang="en-US" sz="16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73665627"/>
      </p:ext>
    </p:extLst>
  </p:cSld>
  <p:clrMapOvr>
    <a:masterClrMapping/>
  </p:clrMapOvr>
</p:sld>
</file>

<file path=ppt/slides/slide115.xml><?xml version="1.0" encoding="utf-8"?>
<p:sld xmlns:a16="http://schemas.microsoft.com/office/drawing/2014/main" xmlns:adec="http://schemas.microsoft.com/office/drawing/2017/decorative" xmlns:p16="http://schemas.microsoft.com/office/powerpoint/2015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187" y="355308"/>
            <a:ext cx="8420318" cy="4427122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6215" y="285750"/>
            <a:ext cx="6571060" cy="6740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200" dirty="0">
                <a:solidFill>
                  <a:schemeClr val="tx2"/>
                </a:solidFill>
              </a:rPr>
              <a:t>Remote Procedure Call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object 3"/>
          <p:cNvSpPr txBox="1"/>
          <p:nvPr/>
        </p:nvSpPr>
        <p:spPr>
          <a:xfrm>
            <a:off x="990600" y="1047750"/>
            <a:ext cx="6805612" cy="37346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54330" indent="-34163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3695" algn="l"/>
                <a:tab pos="354330" algn="l"/>
              </a:tabLst>
            </a:pPr>
            <a:r>
              <a:rPr lang="en-US" sz="1700" b="1" dirty="0" err="1"/>
              <a:t>gRPC </a:t>
            </a:r>
            <a:r>
              <a:rPr lang="en-US" sz="1700" b="1" dirty="0"/>
              <a:t>IoT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s-ES" sz="1600" dirty="0" err="1"/>
              <a:t>Benchmark </a:t>
            </a:r>
            <a:r>
              <a:rPr lang="es-ES" sz="1600" dirty="0"/>
              <a:t>(</a:t>
            </a:r>
            <a:r>
              <a:rPr lang="es-ES" sz="1600" dirty="0" err="1"/>
              <a:t>Research </a:t>
            </a:r>
            <a:r>
              <a:rPr lang="es-ES" sz="1600" dirty="0" err="1"/>
              <a:t>Gate</a:t>
            </a:r>
            <a:r>
              <a:rPr lang="es-ES" sz="1600" dirty="0"/>
              <a:t>):</a:t>
            </a:r>
          </a:p>
          <a:p>
            <a:pPr marL="1268730" lvl="2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s-ES" sz="1600" dirty="0" err="1"/>
              <a:t>shorturl.at/mIPR4 </a:t>
            </a:r>
          </a:p>
          <a:p>
            <a:pPr marL="1268730" lvl="2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s-ES" sz="16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s-ES" sz="1600" dirty="0"/>
              <a:t>More Works (google </a:t>
            </a:r>
            <a:r>
              <a:rPr lang="es-ES" sz="1600" dirty="0" err="1"/>
              <a:t>Scholar</a:t>
            </a:r>
            <a:r>
              <a:rPr lang="es-ES" sz="1600" dirty="0"/>
              <a:t>):</a:t>
            </a:r>
          </a:p>
          <a:p>
            <a:pPr marL="1268730" lvl="2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s-ES" sz="1600" dirty="0" err="1"/>
              <a:t>shorturl.at/ftKP8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02380351"/>
      </p:ext>
    </p:extLst>
  </p:cSld>
  <p:clrMapOvr>
    <a:masterClrMapping/>
  </p:clrMapOvr>
</p:sld>
</file>

<file path=ppt/slides/slide122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187" y="355308"/>
            <a:ext cx="8420318" cy="4427122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6215" y="285750"/>
            <a:ext cx="6571060" cy="6740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200" dirty="0">
                <a:solidFill>
                  <a:schemeClr val="tx2"/>
                </a:solidFill>
              </a:rPr>
              <a:t>Remote Procedure Call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object 3"/>
          <p:cNvSpPr txBox="1"/>
          <p:nvPr/>
        </p:nvSpPr>
        <p:spPr>
          <a:xfrm>
            <a:off x="990600" y="1047750"/>
            <a:ext cx="6805612" cy="37346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54330" indent="-34163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3695" algn="l"/>
                <a:tab pos="354330" algn="l"/>
              </a:tabLst>
            </a:pPr>
            <a:r>
              <a:rPr lang="en-US" sz="1700" b="1" dirty="0" err="1"/>
              <a:t>gRPC </a:t>
            </a:r>
            <a:r>
              <a:rPr lang="en-US" sz="1700" b="1" dirty="0"/>
              <a:t>IoT - </a:t>
            </a:r>
            <a:r>
              <a:rPr lang="en-US" sz="1700" b="1" dirty="0" err="1"/>
              <a:t>energy </a:t>
            </a:r>
            <a:r>
              <a:rPr lang="en-US" sz="1700" b="1" dirty="0"/>
              <a:t>consumption </a:t>
            </a:r>
            <a:r>
              <a:rPr lang="en-US" sz="1700" b="1" dirty="0"/>
              <a:t>(</a:t>
            </a:r>
            <a:r>
              <a:rPr lang="en-US" sz="1700" b="1" dirty="0" err="1"/>
              <a:t>client </a:t>
            </a:r>
            <a:r>
              <a:rPr lang="en-US" sz="1700" b="1" dirty="0"/>
              <a:t>side</a:t>
            </a:r>
            <a:r>
              <a:rPr lang="en-US" sz="1700" b="1" dirty="0"/>
              <a:t>)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s-ES" sz="1200" dirty="0" err="1"/>
              <a:t>LocaL</a:t>
            </a:r>
            <a:r>
              <a:rPr lang="es-ES" sz="1200" dirty="0"/>
              <a:t>: a </a:t>
            </a:r>
            <a:r>
              <a:rPr lang="es-ES" sz="1200" dirty="0" err="1"/>
              <a:t>smartphone </a:t>
            </a:r>
            <a:r>
              <a:rPr lang="es-ES" sz="1200" dirty="0"/>
              <a:t>Samsung S5 (ARM 2.1Gz </a:t>
            </a:r>
            <a:r>
              <a:rPr lang="es-ES" sz="1200" dirty="0" err="1"/>
              <a:t>Octacore</a:t>
            </a:r>
            <a:r>
              <a:rPr lang="es-ES" sz="1200" dirty="0"/>
              <a:t>)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s-ES" sz="1200" dirty="0" err="1"/>
              <a:t>Remote</a:t>
            </a:r>
            <a:r>
              <a:rPr lang="es-ES" sz="1200" dirty="0"/>
              <a:t>: a </a:t>
            </a:r>
            <a:r>
              <a:rPr lang="es-ES" sz="1200" dirty="0" err="1"/>
              <a:t>windows </a:t>
            </a:r>
            <a:r>
              <a:rPr lang="es-ES" sz="1200" dirty="0"/>
              <a:t>7 </a:t>
            </a:r>
            <a:r>
              <a:rPr lang="es-ES" sz="1200" dirty="0"/>
              <a:t>server </a:t>
            </a:r>
            <a:r>
              <a:rPr lang="es-ES" sz="1200" dirty="0"/>
              <a:t>(Intel Core 2 </a:t>
            </a:r>
            <a:r>
              <a:rPr lang="es-ES" sz="1200" dirty="0" err="1"/>
              <a:t>Duo </a:t>
            </a:r>
            <a:r>
              <a:rPr lang="es-ES" sz="1200" dirty="0"/>
              <a:t>2.2Ghz)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s-ES" sz="12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s-ES" sz="12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s-ES" sz="12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s-ES" sz="12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s-ES" sz="1200" dirty="0"/>
          </a:p>
          <a:p>
            <a:pPr marL="494665" lv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tabLst>
                <a:tab pos="811530" algn="l"/>
                <a:tab pos="4369435" algn="l"/>
              </a:tabLst>
            </a:pPr>
            <a:r>
              <a:rPr lang="es-ES" sz="800" b="1" dirty="0"/>
              <a:t>- Small vectors</a:t>
            </a:r>
          </a:p>
          <a:p>
            <a:pPr marL="494665" lv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tabLst>
                <a:tab pos="811530" algn="l"/>
                <a:tab pos="4369435" algn="l"/>
              </a:tabLst>
            </a:pPr>
            <a:r>
              <a:rPr lang="es-ES" sz="800" b="1" dirty="0"/>
              <a:t>Chamas, C. L., </a:t>
            </a:r>
            <a:r>
              <a:rPr lang="es-ES" sz="800" b="1" dirty="0" err="1"/>
              <a:t>Cordeiro</a:t>
            </a:r>
            <a:r>
              <a:rPr lang="es-ES" sz="800" b="1" dirty="0"/>
              <a:t>, D., &amp; </a:t>
            </a:r>
            <a:r>
              <a:rPr lang="es-ES" sz="800" b="1" dirty="0" err="1"/>
              <a:t>Eler</a:t>
            </a:r>
            <a:r>
              <a:rPr lang="es-ES" sz="800" b="1" dirty="0"/>
              <a:t>, M. M. (2017, </a:t>
            </a:r>
            <a:r>
              <a:rPr lang="es-ES" sz="800" b="1" dirty="0" err="1"/>
              <a:t>November</a:t>
            </a:r>
            <a:r>
              <a:rPr lang="es-ES" sz="800" b="1" dirty="0"/>
              <a:t>). </a:t>
            </a:r>
            <a:r>
              <a:rPr lang="es-ES" sz="800" b="1" dirty="0" err="1"/>
              <a:t>Comparing </a:t>
            </a:r>
            <a:r>
              <a:rPr lang="es-ES" sz="800" b="1" dirty="0"/>
              <a:t>REST, SOAP, Socket and </a:t>
            </a:r>
            <a:r>
              <a:rPr lang="es-ES" sz="800" b="1" dirty="0" err="1"/>
              <a:t>gRPC </a:t>
            </a:r>
            <a:r>
              <a:rPr lang="es-ES" sz="800" b="1" dirty="0"/>
              <a:t>in </a:t>
            </a:r>
            <a:r>
              <a:rPr lang="es-ES" sz="800" b="1" dirty="0" err="1"/>
              <a:t>computation </a:t>
            </a:r>
            <a:r>
              <a:rPr lang="es-ES" sz="800" b="1" dirty="0" err="1"/>
              <a:t>offloading </a:t>
            </a:r>
            <a:r>
              <a:rPr lang="es-ES" sz="800" b="1" dirty="0"/>
              <a:t>of </a:t>
            </a:r>
            <a:r>
              <a:rPr lang="es-ES" sz="800" b="1" dirty="0" err="1"/>
              <a:t>mobile </a:t>
            </a:r>
            <a:r>
              <a:rPr lang="es-ES" sz="800" b="1" dirty="0" err="1"/>
              <a:t>applications</a:t>
            </a:r>
            <a:r>
              <a:rPr lang="es-ES" sz="800" b="1" dirty="0"/>
              <a:t>: </a:t>
            </a:r>
            <a:r>
              <a:rPr lang="es-ES" sz="800" b="1" dirty="0" err="1"/>
              <a:t>An </a:t>
            </a:r>
            <a:r>
              <a:rPr lang="es-ES" sz="800" b="1" dirty="0" err="1"/>
              <a:t>energy </a:t>
            </a:r>
            <a:r>
              <a:rPr lang="es-ES" sz="800" b="1" dirty="0" err="1"/>
              <a:t>cost </a:t>
            </a:r>
            <a:r>
              <a:rPr lang="es-ES" sz="800" b="1" dirty="0" err="1"/>
              <a:t>analysis</a:t>
            </a:r>
            <a:r>
              <a:rPr lang="es-ES" sz="800" b="1" dirty="0"/>
              <a:t>. In </a:t>
            </a:r>
            <a:r>
              <a:rPr lang="es-ES" sz="800" b="1" dirty="0" err="1"/>
              <a:t>Communications </a:t>
            </a:r>
            <a:r>
              <a:rPr lang="es-ES" sz="800" b="1" dirty="0"/>
              <a:t>(LATINCOM), 2017 IEEE 9th </a:t>
            </a:r>
            <a:r>
              <a:rPr lang="es-ES" sz="800" b="1" dirty="0" err="1"/>
              <a:t>Latin-American </a:t>
            </a:r>
            <a:r>
              <a:rPr lang="es-ES" sz="800" b="1" dirty="0" err="1"/>
              <a:t>Conference </a:t>
            </a:r>
            <a:r>
              <a:rPr lang="es-ES" sz="800" b="1" dirty="0" err="1"/>
              <a:t>on </a:t>
            </a:r>
            <a:r>
              <a:rPr lang="es-ES" sz="800" b="1" dirty="0"/>
              <a:t>(pp. 1-6). IEEE.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200" dirty="0"/>
          </a:p>
        </p:txBody>
      </p:sp>
      <p:pic>
        <p:nvPicPr>
          <p:cNvPr id="5" name="Imagen 4" descr="Tabla&#10;&#10;Descripción generada automáticamente">
            <a:extLst>
              <a:ext uri="{FF2B5EF4-FFF2-40B4-BE49-F238E27FC236}">
                <a16:creationId xmlns:a16="http://schemas.microsoft.com/office/drawing/2014/main" id="{BB56EB1B-11D5-5041-83F7-AF114148BB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506" y="2188848"/>
            <a:ext cx="4495800" cy="169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529"/>
      </p:ext>
    </p:extLst>
  </p:cSld>
  <p:clrMapOvr>
    <a:masterClrMapping/>
  </p:clrMapOvr>
</p:sld>
</file>

<file path=ppt/slides/slide1315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187" y="355308"/>
            <a:ext cx="8420318" cy="4427122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6215" y="285750"/>
            <a:ext cx="6571060" cy="6740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200" dirty="0">
                <a:solidFill>
                  <a:schemeClr val="tx2"/>
                </a:solidFill>
              </a:rPr>
              <a:t>Remote Procedure Call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object 3"/>
          <p:cNvSpPr txBox="1"/>
          <p:nvPr/>
        </p:nvSpPr>
        <p:spPr>
          <a:xfrm>
            <a:off x="990600" y="1047750"/>
            <a:ext cx="6805612" cy="37346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354330" indent="-34163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3695" algn="l"/>
                <a:tab pos="354330" algn="l"/>
              </a:tabLst>
            </a:pPr>
            <a:r>
              <a:rPr lang="en-US" sz="1700" b="1" dirty="0" err="1"/>
              <a:t>gRPC </a:t>
            </a:r>
            <a:r>
              <a:rPr lang="en-US" sz="1700" b="1" dirty="0"/>
              <a:t>IoT - </a:t>
            </a:r>
            <a:r>
              <a:rPr lang="en-US" sz="1700" b="1" dirty="0" err="1"/>
              <a:t>energy </a:t>
            </a:r>
            <a:r>
              <a:rPr lang="en-US" sz="1700" b="1" dirty="0"/>
              <a:t>consumption </a:t>
            </a:r>
            <a:r>
              <a:rPr lang="en-US" sz="1700" b="1" dirty="0"/>
              <a:t>(</a:t>
            </a:r>
            <a:r>
              <a:rPr lang="en-US" sz="1700" b="1" dirty="0" err="1"/>
              <a:t>client </a:t>
            </a:r>
            <a:r>
              <a:rPr lang="en-US" sz="1700" b="1" dirty="0"/>
              <a:t>side</a:t>
            </a:r>
            <a:r>
              <a:rPr lang="en-US" sz="1700" b="1" dirty="0"/>
              <a:t>) 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s-ES" sz="1200" dirty="0" err="1"/>
              <a:t>LocaL</a:t>
            </a:r>
            <a:r>
              <a:rPr lang="es-ES" sz="1200" dirty="0"/>
              <a:t>: a </a:t>
            </a:r>
            <a:r>
              <a:rPr lang="es-ES" sz="1200" dirty="0" err="1"/>
              <a:t>smartphone </a:t>
            </a:r>
            <a:r>
              <a:rPr lang="es-ES" sz="1200" dirty="0"/>
              <a:t>Samsung S5 (ARM 2.1Gz </a:t>
            </a:r>
            <a:r>
              <a:rPr lang="es-ES" sz="1200" dirty="0" err="1"/>
              <a:t>Octacore</a:t>
            </a:r>
            <a:r>
              <a:rPr lang="es-ES" sz="1200" dirty="0"/>
              <a:t>)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s-ES" sz="1200" dirty="0" err="1"/>
              <a:t>Remote</a:t>
            </a:r>
            <a:r>
              <a:rPr lang="es-ES" sz="1200" dirty="0"/>
              <a:t>: a </a:t>
            </a:r>
            <a:r>
              <a:rPr lang="es-ES" sz="1200" dirty="0" err="1"/>
              <a:t>windows </a:t>
            </a:r>
            <a:r>
              <a:rPr lang="es-ES" sz="1200" dirty="0"/>
              <a:t>7 </a:t>
            </a:r>
            <a:r>
              <a:rPr lang="es-ES" sz="1200" dirty="0"/>
              <a:t>server </a:t>
            </a:r>
            <a:r>
              <a:rPr lang="es-ES" sz="1200" dirty="0"/>
              <a:t>(Intel Core 2 </a:t>
            </a:r>
            <a:r>
              <a:rPr lang="es-ES" sz="1200" dirty="0" err="1"/>
              <a:t>Duo </a:t>
            </a:r>
            <a:r>
              <a:rPr lang="es-ES" sz="1200" dirty="0"/>
              <a:t>2.2Ghz)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s-ES" sz="12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s-ES" sz="12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s-ES" sz="12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s-ES" sz="12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s-ES" sz="12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s-ES" sz="1200" dirty="0"/>
          </a:p>
          <a:p>
            <a:pPr marL="494665" lv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tabLst>
                <a:tab pos="811530" algn="l"/>
                <a:tab pos="4369435" algn="l"/>
              </a:tabLst>
            </a:pPr>
            <a:r>
              <a:rPr lang="es-ES" sz="800" b="1" dirty="0"/>
              <a:t>- Large vectors</a:t>
            </a:r>
          </a:p>
          <a:p>
            <a:pPr marL="494665" lv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tabLst>
                <a:tab pos="811530" algn="l"/>
                <a:tab pos="4369435" algn="l"/>
              </a:tabLst>
            </a:pPr>
            <a:r>
              <a:rPr lang="es-ES" sz="800" b="1" dirty="0"/>
              <a:t>Chamas, C. L., </a:t>
            </a:r>
            <a:r>
              <a:rPr lang="es-ES" sz="800" b="1" dirty="0" err="1"/>
              <a:t>Cordeiro</a:t>
            </a:r>
            <a:r>
              <a:rPr lang="es-ES" sz="800" b="1" dirty="0"/>
              <a:t>, D., &amp; </a:t>
            </a:r>
            <a:r>
              <a:rPr lang="es-ES" sz="800" b="1" dirty="0" err="1"/>
              <a:t>Eler</a:t>
            </a:r>
            <a:r>
              <a:rPr lang="es-ES" sz="800" b="1" dirty="0"/>
              <a:t>, M. M. (2017, </a:t>
            </a:r>
            <a:r>
              <a:rPr lang="es-ES" sz="800" b="1" dirty="0" err="1"/>
              <a:t>November</a:t>
            </a:r>
            <a:r>
              <a:rPr lang="es-ES" sz="800" b="1" dirty="0"/>
              <a:t>). </a:t>
            </a:r>
            <a:r>
              <a:rPr lang="es-ES" sz="800" b="1" dirty="0" err="1"/>
              <a:t>Comparing </a:t>
            </a:r>
            <a:r>
              <a:rPr lang="es-ES" sz="800" b="1" dirty="0"/>
              <a:t>REST, SOAP, Socket and </a:t>
            </a:r>
            <a:r>
              <a:rPr lang="es-ES" sz="800" b="1" dirty="0" err="1"/>
              <a:t>gRPC </a:t>
            </a:r>
            <a:r>
              <a:rPr lang="es-ES" sz="800" b="1" dirty="0"/>
              <a:t>in </a:t>
            </a:r>
            <a:r>
              <a:rPr lang="es-ES" sz="800" b="1" dirty="0" err="1"/>
              <a:t>computation </a:t>
            </a:r>
            <a:r>
              <a:rPr lang="es-ES" sz="800" b="1" dirty="0" err="1"/>
              <a:t>offloading </a:t>
            </a:r>
            <a:r>
              <a:rPr lang="es-ES" sz="800" b="1" dirty="0"/>
              <a:t>of </a:t>
            </a:r>
            <a:r>
              <a:rPr lang="es-ES" sz="800" b="1" dirty="0" err="1"/>
              <a:t>mobile </a:t>
            </a:r>
            <a:r>
              <a:rPr lang="es-ES" sz="800" b="1" dirty="0" err="1"/>
              <a:t>applications</a:t>
            </a:r>
            <a:r>
              <a:rPr lang="es-ES" sz="800" b="1" dirty="0"/>
              <a:t>: </a:t>
            </a:r>
            <a:r>
              <a:rPr lang="es-ES" sz="800" b="1" dirty="0" err="1"/>
              <a:t>An </a:t>
            </a:r>
            <a:r>
              <a:rPr lang="es-ES" sz="800" b="1" dirty="0" err="1"/>
              <a:t>energy </a:t>
            </a:r>
            <a:r>
              <a:rPr lang="es-ES" sz="800" b="1" dirty="0" err="1"/>
              <a:t>cost </a:t>
            </a:r>
            <a:r>
              <a:rPr lang="es-ES" sz="800" b="1" dirty="0" err="1"/>
              <a:t>analysis</a:t>
            </a:r>
            <a:r>
              <a:rPr lang="es-ES" sz="800" b="1" dirty="0"/>
              <a:t>. In </a:t>
            </a:r>
            <a:r>
              <a:rPr lang="es-ES" sz="800" b="1" dirty="0" err="1"/>
              <a:t>Communications </a:t>
            </a:r>
            <a:r>
              <a:rPr lang="es-ES" sz="800" b="1" dirty="0"/>
              <a:t>(LATINCOM), 2017 IEEE 9th </a:t>
            </a:r>
            <a:r>
              <a:rPr lang="es-ES" sz="800" b="1" dirty="0" err="1"/>
              <a:t>Latin-American </a:t>
            </a:r>
            <a:r>
              <a:rPr lang="es-ES" sz="800" b="1" dirty="0" err="1"/>
              <a:t>Conference </a:t>
            </a:r>
            <a:r>
              <a:rPr lang="es-ES" sz="800" b="1" dirty="0" err="1"/>
              <a:t>on </a:t>
            </a:r>
            <a:r>
              <a:rPr lang="es-ES" sz="800" b="1" dirty="0"/>
              <a:t>(pp. 1-6). IEEE.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200" dirty="0"/>
          </a:p>
        </p:txBody>
      </p:sp>
      <p:pic>
        <p:nvPicPr>
          <p:cNvPr id="6" name="Imagen 5" descr="Tabla&#10;&#10;Descripción generada automáticamente">
            <a:extLst>
              <a:ext uri="{FF2B5EF4-FFF2-40B4-BE49-F238E27FC236}">
                <a16:creationId xmlns:a16="http://schemas.microsoft.com/office/drawing/2014/main" id="{CBC9F839-7AD8-2E4A-9171-7094786736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909" y="2045199"/>
            <a:ext cx="4855691" cy="202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99830"/>
      </p:ext>
    </p:extLst>
  </p:cSld>
  <p:clrMapOvr>
    <a:masterClrMapping/>
  </p:clrMapOvr>
</p:sld>
</file>

<file path=ppt/slides/slide1411.xml><?xml version="1.0" encoding="utf-8"?>
<p:sld xmlns:a16="http://schemas.microsoft.com/office/drawing/2014/main" xmlns:adec="http://schemas.microsoft.com/office/drawing/2017/decorative" xmlns:p16="http://schemas.microsoft.com/office/powerpoint/2015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187" y="355308"/>
            <a:ext cx="8420318" cy="4427122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6215" y="285750"/>
            <a:ext cx="6571060" cy="6740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200" dirty="0">
                <a:solidFill>
                  <a:schemeClr val="tx2"/>
                </a:solidFill>
              </a:rPr>
              <a:t>Remote Procedure Call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object 3"/>
          <p:cNvSpPr txBox="1"/>
          <p:nvPr/>
        </p:nvSpPr>
        <p:spPr>
          <a:xfrm>
            <a:off x="990600" y="1047750"/>
            <a:ext cx="6805612" cy="37346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354330" indent="-34163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3695" algn="l"/>
                <a:tab pos="354330" algn="l"/>
              </a:tabLst>
            </a:pPr>
            <a:r>
              <a:rPr lang="en-US" sz="1700" b="1" dirty="0"/>
              <a:t>To </a:t>
            </a:r>
            <a:r>
              <a:rPr lang="en-US" sz="1700" b="1" dirty="0" err="1"/>
              <a:t>experience 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s-ES" sz="1200" dirty="0"/>
              <a:t>Clone: </a:t>
            </a:r>
            <a:r>
              <a:rPr lang="es-ES" sz="1200" dirty="0">
                <a:hlinkClick r:id="rId2"/>
              </a:rPr>
              <a:t>https://github.com/escalope/examplegrpc 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s-ES" sz="1200" dirty="0"/>
              <a:t>Execute the following instructions. First example of a simple client server.</a:t>
            </a:r>
          </a:p>
          <a:p>
            <a:pPr marL="1268730" lvl="2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s-ES" sz="1200" dirty="0"/>
              <a:t>$ </a:t>
            </a:r>
            <a:r>
              <a:rPr lang="es-ES" sz="1200" dirty="0" err="1"/>
              <a:t>mvn </a:t>
            </a:r>
            <a:r>
              <a:rPr lang="es-ES" sz="1200" dirty="0" err="1"/>
              <a:t>verify </a:t>
            </a:r>
            <a:endParaRPr lang="es-ES" sz="1200" dirty="0"/>
          </a:p>
          <a:p>
            <a:pPr marL="1268730" lvl="2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s-ES" sz="1200" dirty="0"/>
              <a:t>$ # Run </a:t>
            </a:r>
            <a:r>
              <a:rPr lang="es-ES" sz="1200" dirty="0" err="1"/>
              <a:t>the </a:t>
            </a:r>
            <a:r>
              <a:rPr lang="es-ES" sz="1200" dirty="0"/>
              <a:t>server in </a:t>
            </a:r>
            <a:r>
              <a:rPr lang="es-ES" sz="1200" dirty="0" err="1"/>
              <a:t>one </a:t>
            </a:r>
            <a:r>
              <a:rPr lang="es-ES" sz="1200" dirty="0"/>
              <a:t>terminal</a:t>
            </a:r>
          </a:p>
          <a:p>
            <a:pPr marL="1268730" lvl="2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s-ES" sz="1200" dirty="0"/>
              <a:t>$ </a:t>
            </a:r>
            <a:r>
              <a:rPr lang="es-ES" sz="1200" dirty="0" err="1"/>
              <a:t>mvn </a:t>
            </a:r>
            <a:r>
              <a:rPr lang="es-ES" sz="1200" dirty="0" err="1"/>
              <a:t>exec:java </a:t>
            </a:r>
            <a:r>
              <a:rPr lang="es-ES" sz="1200" dirty="0"/>
              <a:t>-Dexec</a:t>
            </a:r>
            <a:r>
              <a:rPr lang="es-ES" sz="1200" dirty="0" err="1"/>
              <a:t>.mainClass=io</a:t>
            </a:r>
            <a:r>
              <a:rPr lang="es-ES" sz="1200" dirty="0" err="1"/>
              <a:t>.grpc.examples.helloworld.HelloWorldServer </a:t>
            </a:r>
            <a:endParaRPr lang="es-ES" sz="1200" dirty="0"/>
          </a:p>
          <a:p>
            <a:pPr marL="1268730" lvl="2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s-ES" sz="1200" dirty="0"/>
              <a:t>$ # In </a:t>
            </a:r>
            <a:r>
              <a:rPr lang="es-ES" sz="1200" dirty="0" err="1"/>
              <a:t>another </a:t>
            </a:r>
            <a:r>
              <a:rPr lang="es-ES" sz="1200" dirty="0"/>
              <a:t>terminal run </a:t>
            </a:r>
            <a:r>
              <a:rPr lang="es-ES" sz="1200" dirty="0" err="1"/>
              <a:t>the </a:t>
            </a:r>
            <a:r>
              <a:rPr lang="es-ES" sz="1200" dirty="0" err="1"/>
              <a:t>client </a:t>
            </a:r>
            <a:r>
              <a:rPr lang="es-ES" sz="1200" dirty="0"/>
              <a:t/>
            </a:r>
            <a:endParaRPr lang="es-ES" sz="1200" dirty="0"/>
          </a:p>
          <a:p>
            <a:pPr marL="1268730" lvl="2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s-ES" sz="1200" dirty="0"/>
              <a:t>$ </a:t>
            </a:r>
            <a:r>
              <a:rPr lang="es-ES" sz="1200" dirty="0" err="1"/>
              <a:t>mvn </a:t>
            </a:r>
            <a:r>
              <a:rPr lang="es-ES" sz="1200" dirty="0" err="1"/>
              <a:t>exec:java </a:t>
            </a:r>
            <a:r>
              <a:rPr lang="es-ES" sz="1200" dirty="0"/>
              <a:t>-Dexec</a:t>
            </a:r>
            <a:r>
              <a:rPr lang="es-ES" sz="1200" dirty="0" err="1"/>
              <a:t>.mainClass=io</a:t>
            </a:r>
            <a:r>
              <a:rPr lang="es-ES" sz="1200" dirty="0" err="1"/>
              <a:t>.grpc.examples.helloworld.HelloWorldClient </a:t>
            </a:r>
            <a:endParaRPr lang="es-ES" sz="12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s-ES" sz="1200" dirty="0"/>
              <a:t>Now a </a:t>
            </a:r>
            <a:r>
              <a:rPr lang="es-ES" sz="1200" dirty="0" err="1"/>
              <a:t>streaming </a:t>
            </a:r>
            <a:r>
              <a:rPr lang="es-ES" sz="1200" dirty="0"/>
              <a:t>client </a:t>
            </a:r>
            <a:r>
              <a:rPr lang="es-ES" sz="1200" dirty="0"/>
              <a:t>to the server:</a:t>
            </a:r>
          </a:p>
          <a:p>
            <a:pPr marL="1268730" lvl="2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s-ES" sz="1200" dirty="0"/>
              <a:t>$ </a:t>
            </a:r>
            <a:r>
              <a:rPr lang="es-ES" sz="1200" dirty="0" err="1"/>
              <a:t>mvn </a:t>
            </a:r>
            <a:r>
              <a:rPr lang="es-ES" sz="1200" dirty="0" err="1"/>
              <a:t>verify </a:t>
            </a:r>
            <a:endParaRPr lang="es-ES" sz="1200" dirty="0"/>
          </a:p>
          <a:p>
            <a:pPr marL="1268730" lvl="2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s-ES" sz="1200" dirty="0"/>
              <a:t>$ # Run </a:t>
            </a:r>
            <a:r>
              <a:rPr lang="es-ES" sz="1200" dirty="0" err="1"/>
              <a:t>the </a:t>
            </a:r>
            <a:r>
              <a:rPr lang="es-ES" sz="1200" dirty="0"/>
              <a:t>server in </a:t>
            </a:r>
            <a:r>
              <a:rPr lang="es-ES" sz="1200" dirty="0" err="1"/>
              <a:t>one </a:t>
            </a:r>
            <a:r>
              <a:rPr lang="es-ES" sz="1200" dirty="0"/>
              <a:t>terminal</a:t>
            </a:r>
          </a:p>
          <a:p>
            <a:pPr marL="1268730" lvl="2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s-ES" sz="1200" dirty="0"/>
              <a:t>$ </a:t>
            </a:r>
            <a:r>
              <a:rPr lang="es-ES" sz="1200" dirty="0" err="1"/>
              <a:t>mvn </a:t>
            </a:r>
            <a:r>
              <a:rPr lang="es-ES" sz="1200" dirty="0" err="1"/>
              <a:t>exec:java </a:t>
            </a:r>
            <a:r>
              <a:rPr lang="es-ES" sz="1200" dirty="0"/>
              <a:t>-Dexec</a:t>
            </a:r>
            <a:r>
              <a:rPr lang="es-ES" sz="1200" dirty="0" err="1"/>
              <a:t>.mainClass=io</a:t>
            </a:r>
            <a:r>
              <a:rPr lang="es-ES" sz="1200" dirty="0" err="1"/>
              <a:t>.grpc.examples.manualflowcontrol.ManualFlowControlServer </a:t>
            </a:r>
            <a:endParaRPr lang="es-ES" sz="1200" dirty="0"/>
          </a:p>
          <a:p>
            <a:pPr marL="1268730" lvl="2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s-ES" sz="1200" dirty="0"/>
              <a:t>$ # In </a:t>
            </a:r>
            <a:r>
              <a:rPr lang="es-ES" sz="1200" dirty="0" err="1"/>
              <a:t>another </a:t>
            </a:r>
            <a:r>
              <a:rPr lang="es-ES" sz="1200" dirty="0"/>
              <a:t>terminal run </a:t>
            </a:r>
            <a:r>
              <a:rPr lang="es-ES" sz="1200" dirty="0" err="1"/>
              <a:t>the </a:t>
            </a:r>
            <a:r>
              <a:rPr lang="es-ES" sz="1200" dirty="0" err="1"/>
              <a:t>client </a:t>
            </a:r>
            <a:r>
              <a:rPr lang="es-ES" sz="1200" dirty="0"/>
              <a:t/>
            </a:r>
            <a:endParaRPr lang="es-ES" sz="1200" dirty="0"/>
          </a:p>
          <a:p>
            <a:pPr marL="1268730" lvl="2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s-ES" sz="1200" dirty="0"/>
              <a:t>$ </a:t>
            </a:r>
            <a:r>
              <a:rPr lang="es-ES" sz="1200" dirty="0" err="1"/>
              <a:t>mvn </a:t>
            </a:r>
            <a:r>
              <a:rPr lang="es-ES" sz="1200" dirty="0" err="1"/>
              <a:t>exec:java </a:t>
            </a:r>
            <a:r>
              <a:rPr lang="es-ES" sz="1200" dirty="0"/>
              <a:t>-Dexec</a:t>
            </a:r>
            <a:r>
              <a:rPr lang="es-ES" sz="1200" dirty="0" err="1"/>
              <a:t>.mainClass=io</a:t>
            </a:r>
            <a:r>
              <a:rPr lang="es-ES" sz="1200" dirty="0" err="1"/>
              <a:t>.grpc.examples.manualflowcontrol.ManualFlowControlClient </a:t>
            </a:r>
            <a:endParaRPr lang="es-ES" sz="12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s-ES" sz="12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s-ES" sz="12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s-ES" sz="12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s-ES" sz="12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s-ES" sz="12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s-ES" sz="12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94073690"/>
      </p:ext>
    </p:extLst>
  </p:cSld>
  <p:clrMapOvr>
    <a:masterClrMapping/>
  </p:clrMapOvr>
</p:sld>
</file>

<file path=ppt/slides/slide157.xml><?xml version="1.0" encoding="utf-8"?>
<p:sld xmlns:a16="http://schemas.microsoft.com/office/drawing/2014/main" xmlns:adec="http://schemas.microsoft.com/office/drawing/2017/decorative" xmlns:p16="http://schemas.microsoft.com/office/powerpoint/2015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187" y="355308"/>
            <a:ext cx="8420318" cy="4427122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6215" y="285750"/>
            <a:ext cx="6571060" cy="6740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200" dirty="0">
                <a:solidFill>
                  <a:schemeClr val="tx2"/>
                </a:solidFill>
              </a:rPr>
              <a:t>Remote Procedure Call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object 3"/>
          <p:cNvSpPr txBox="1"/>
          <p:nvPr/>
        </p:nvSpPr>
        <p:spPr>
          <a:xfrm>
            <a:off x="990600" y="1047750"/>
            <a:ext cx="6805612" cy="373467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54330" indent="-34163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3695" algn="l"/>
                <a:tab pos="354330" algn="l"/>
              </a:tabLst>
            </a:pPr>
            <a:r>
              <a:rPr lang="en-US" sz="1700" b="1" dirty="0" err="1"/>
              <a:t>Conclusions 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s-ES" sz="1200" dirty="0"/>
              <a:t>Integration between the different languages is possible.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s-ES" sz="12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s-ES" sz="1200" dirty="0"/>
              <a:t>WS/RPC/REST are not the fastest/productive ones either.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s-ES" sz="12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s-ES" sz="1200" dirty="0"/>
              <a:t>RPC requirements vs. WS requirements vs. REST requirements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s-ES" sz="12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s-ES" sz="1200" dirty="0"/>
              <a:t>RPC: needs a daemon (a light one) WS: needs an application server (heavy)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s-ES" sz="12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s-ES" sz="1200" dirty="0" err="1"/>
              <a:t>REst</a:t>
            </a:r>
            <a:r>
              <a:rPr lang="es-ES" sz="1200" dirty="0"/>
              <a:t>: need a light server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s-ES" sz="12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s-ES" sz="12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s-ES" sz="12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s-ES" sz="12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s-ES" sz="12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25251270"/>
      </p:ext>
    </p:extLst>
  </p:cSld>
  <p:clrMapOvr>
    <a:masterClrMapping/>
  </p:clrMapOvr>
</p:sld>
</file>

<file path=ppt/slides/slide16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FB3EF4D6-026A-4D52-B916-967329EE3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190"/>
            <a:ext cx="9144000" cy="5143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4DB4846F-6AA5-4DB3-9581-D95F22BD5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21010068">
            <a:off x="6368213" y="1348137"/>
            <a:ext cx="2474555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54EC22E-2292-4292-A80B-E81DF64BF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35030"/>
            <a:ext cx="9144000" cy="3808470"/>
          </a:xfrm>
          <a:custGeom>
            <a:avLst/>
            <a:gdLst>
              <a:gd name="connsiteX0" fmla="*/ 12192000 w 12192000"/>
              <a:gd name="connsiteY0" fmla="*/ 0 h 5077959"/>
              <a:gd name="connsiteX1" fmla="*/ 12192000 w 12192000"/>
              <a:gd name="connsiteY1" fmla="*/ 1972152 h 5077959"/>
              <a:gd name="connsiteX2" fmla="*/ 12192000 w 12192000"/>
              <a:gd name="connsiteY2" fmla="*/ 2361342 h 5077959"/>
              <a:gd name="connsiteX3" fmla="*/ 12192000 w 12192000"/>
              <a:gd name="connsiteY3" fmla="*/ 5077959 h 5077959"/>
              <a:gd name="connsiteX4" fmla="*/ 0 w 12192000"/>
              <a:gd name="connsiteY4" fmla="*/ 5077959 h 5077959"/>
              <a:gd name="connsiteX5" fmla="*/ 0 w 12192000"/>
              <a:gd name="connsiteY5" fmla="*/ 2361342 h 5077959"/>
              <a:gd name="connsiteX6" fmla="*/ 0 w 12192000"/>
              <a:gd name="connsiteY6" fmla="*/ 1972152 h 5077959"/>
              <a:gd name="connsiteX7" fmla="*/ 0 w 12192000"/>
              <a:gd name="connsiteY7" fmla="*/ 12515 h 5077959"/>
              <a:gd name="connsiteX8" fmla="*/ 108623 w 12192000"/>
              <a:gd name="connsiteY8" fmla="*/ 29540 h 5077959"/>
              <a:gd name="connsiteX9" fmla="*/ 300195 w 12192000"/>
              <a:gd name="connsiteY9" fmla="*/ 56163 h 5077959"/>
              <a:gd name="connsiteX10" fmla="*/ 527528 w 12192000"/>
              <a:gd name="connsiteY10" fmla="*/ 88041 h 5077959"/>
              <a:gd name="connsiteX11" fmla="*/ 779127 w 12192000"/>
              <a:gd name="connsiteY11" fmla="*/ 121671 h 5077959"/>
              <a:gd name="connsiteX12" fmla="*/ 1062654 w 12192000"/>
              <a:gd name="connsiteY12" fmla="*/ 157052 h 5077959"/>
              <a:gd name="connsiteX13" fmla="*/ 1371726 w 12192000"/>
              <a:gd name="connsiteY13" fmla="*/ 194535 h 5077959"/>
              <a:gd name="connsiteX14" fmla="*/ 1707616 w 12192000"/>
              <a:gd name="connsiteY14" fmla="*/ 232018 h 5077959"/>
              <a:gd name="connsiteX15" fmla="*/ 2065219 w 12192000"/>
              <a:gd name="connsiteY15" fmla="*/ 270201 h 5077959"/>
              <a:gd name="connsiteX16" fmla="*/ 2450918 w 12192000"/>
              <a:gd name="connsiteY16" fmla="*/ 305583 h 5077959"/>
              <a:gd name="connsiteX17" fmla="*/ 2854496 w 12192000"/>
              <a:gd name="connsiteY17" fmla="*/ 339562 h 5077959"/>
              <a:gd name="connsiteX18" fmla="*/ 3281065 w 12192000"/>
              <a:gd name="connsiteY18" fmla="*/ 370390 h 5077959"/>
              <a:gd name="connsiteX19" fmla="*/ 3725514 w 12192000"/>
              <a:gd name="connsiteY19" fmla="*/ 399815 h 5077959"/>
              <a:gd name="connsiteX20" fmla="*/ 4189119 w 12192000"/>
              <a:gd name="connsiteY20" fmla="*/ 427490 h 5077959"/>
              <a:gd name="connsiteX21" fmla="*/ 4426671 w 12192000"/>
              <a:gd name="connsiteY21" fmla="*/ 437298 h 5077959"/>
              <a:gd name="connsiteX22" fmla="*/ 4669330 w 12192000"/>
              <a:gd name="connsiteY22" fmla="*/ 448158 h 5077959"/>
              <a:gd name="connsiteX23" fmla="*/ 4915819 w 12192000"/>
              <a:gd name="connsiteY23" fmla="*/ 458317 h 5077959"/>
              <a:gd name="connsiteX24" fmla="*/ 5163586 w 12192000"/>
              <a:gd name="connsiteY24" fmla="*/ 464973 h 5077959"/>
              <a:gd name="connsiteX25" fmla="*/ 5416461 w 12192000"/>
              <a:gd name="connsiteY25" fmla="*/ 470928 h 5077959"/>
              <a:gd name="connsiteX26" fmla="*/ 5671892 w 12192000"/>
              <a:gd name="connsiteY26" fmla="*/ 477234 h 5077959"/>
              <a:gd name="connsiteX27" fmla="*/ 5932430 w 12192000"/>
              <a:gd name="connsiteY27" fmla="*/ 481437 h 5077959"/>
              <a:gd name="connsiteX28" fmla="*/ 6195523 w 12192000"/>
              <a:gd name="connsiteY28" fmla="*/ 481437 h 5077959"/>
              <a:gd name="connsiteX29" fmla="*/ 6461170 w 12192000"/>
              <a:gd name="connsiteY29" fmla="*/ 483539 h 5077959"/>
              <a:gd name="connsiteX30" fmla="*/ 6729372 w 12192000"/>
              <a:gd name="connsiteY30" fmla="*/ 481437 h 5077959"/>
              <a:gd name="connsiteX31" fmla="*/ 7001406 w 12192000"/>
              <a:gd name="connsiteY31" fmla="*/ 477234 h 5077959"/>
              <a:gd name="connsiteX32" fmla="*/ 7273439 w 12192000"/>
              <a:gd name="connsiteY32" fmla="*/ 473380 h 5077959"/>
              <a:gd name="connsiteX33" fmla="*/ 7549303 w 12192000"/>
              <a:gd name="connsiteY33" fmla="*/ 464973 h 5077959"/>
              <a:gd name="connsiteX34" fmla="*/ 7827722 w 12192000"/>
              <a:gd name="connsiteY34" fmla="*/ 456215 h 5077959"/>
              <a:gd name="connsiteX35" fmla="*/ 8106140 w 12192000"/>
              <a:gd name="connsiteY35" fmla="*/ 446056 h 5077959"/>
              <a:gd name="connsiteX36" fmla="*/ 8387114 w 12192000"/>
              <a:gd name="connsiteY36" fmla="*/ 431694 h 5077959"/>
              <a:gd name="connsiteX37" fmla="*/ 8670640 w 12192000"/>
              <a:gd name="connsiteY37" fmla="*/ 414528 h 5077959"/>
              <a:gd name="connsiteX38" fmla="*/ 8955446 w 12192000"/>
              <a:gd name="connsiteY38" fmla="*/ 398064 h 5077959"/>
              <a:gd name="connsiteX39" fmla="*/ 9240250 w 12192000"/>
              <a:gd name="connsiteY39" fmla="*/ 377045 h 5077959"/>
              <a:gd name="connsiteX40" fmla="*/ 9528886 w 12192000"/>
              <a:gd name="connsiteY40" fmla="*/ 351823 h 5077959"/>
              <a:gd name="connsiteX41" fmla="*/ 9813691 w 12192000"/>
              <a:gd name="connsiteY41" fmla="*/ 326601 h 5077959"/>
              <a:gd name="connsiteX42" fmla="*/ 10103603 w 12192000"/>
              <a:gd name="connsiteY42" fmla="*/ 297525 h 5077959"/>
              <a:gd name="connsiteX43" fmla="*/ 10394794 w 12192000"/>
              <a:gd name="connsiteY43" fmla="*/ 265647 h 5077959"/>
              <a:gd name="connsiteX44" fmla="*/ 10682153 w 12192000"/>
              <a:gd name="connsiteY44" fmla="*/ 232018 h 5077959"/>
              <a:gd name="connsiteX45" fmla="*/ 10973344 w 12192000"/>
              <a:gd name="connsiteY45" fmla="*/ 192783 h 5077959"/>
              <a:gd name="connsiteX46" fmla="*/ 11263257 w 12192000"/>
              <a:gd name="connsiteY46" fmla="*/ 150746 h 5077959"/>
              <a:gd name="connsiteX47" fmla="*/ 11554448 w 12192000"/>
              <a:gd name="connsiteY47" fmla="*/ 109060 h 5077959"/>
              <a:gd name="connsiteX48" fmla="*/ 11844360 w 12192000"/>
              <a:gd name="connsiteY48" fmla="*/ 60367 h 5077959"/>
              <a:gd name="connsiteX49" fmla="*/ 12132996 w 12192000"/>
              <a:gd name="connsiteY49" fmla="*/ 10623 h 5077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192000" h="5077959">
                <a:moveTo>
                  <a:pt x="12192000" y="0"/>
                </a:moveTo>
                <a:lnTo>
                  <a:pt x="12192000" y="1972152"/>
                </a:lnTo>
                <a:lnTo>
                  <a:pt x="12192000" y="2361342"/>
                </a:lnTo>
                <a:lnTo>
                  <a:pt x="12192000" y="5077959"/>
                </a:lnTo>
                <a:lnTo>
                  <a:pt x="0" y="5077959"/>
                </a:lnTo>
                <a:lnTo>
                  <a:pt x="0" y="2361342"/>
                </a:lnTo>
                <a:lnTo>
                  <a:pt x="0" y="1972152"/>
                </a:lnTo>
                <a:lnTo>
                  <a:pt x="0" y="12515"/>
                </a:lnTo>
                <a:lnTo>
                  <a:pt x="108623" y="29540"/>
                </a:lnTo>
                <a:lnTo>
                  <a:pt x="300195" y="56163"/>
                </a:lnTo>
                <a:lnTo>
                  <a:pt x="527528" y="88041"/>
                </a:lnTo>
                <a:lnTo>
                  <a:pt x="779127" y="121671"/>
                </a:lnTo>
                <a:lnTo>
                  <a:pt x="1062654" y="157052"/>
                </a:lnTo>
                <a:lnTo>
                  <a:pt x="1371726" y="194535"/>
                </a:lnTo>
                <a:lnTo>
                  <a:pt x="1707616" y="232018"/>
                </a:lnTo>
                <a:lnTo>
                  <a:pt x="2065219" y="270201"/>
                </a:lnTo>
                <a:lnTo>
                  <a:pt x="2450918" y="305583"/>
                </a:lnTo>
                <a:lnTo>
                  <a:pt x="2854496" y="339562"/>
                </a:lnTo>
                <a:lnTo>
                  <a:pt x="3281065" y="370390"/>
                </a:lnTo>
                <a:lnTo>
                  <a:pt x="3725514" y="399815"/>
                </a:lnTo>
                <a:lnTo>
                  <a:pt x="4189119" y="427490"/>
                </a:lnTo>
                <a:lnTo>
                  <a:pt x="4426671" y="437298"/>
                </a:lnTo>
                <a:lnTo>
                  <a:pt x="4669330" y="448158"/>
                </a:lnTo>
                <a:lnTo>
                  <a:pt x="4915819" y="458317"/>
                </a:lnTo>
                <a:lnTo>
                  <a:pt x="5163586" y="464973"/>
                </a:lnTo>
                <a:lnTo>
                  <a:pt x="5416461" y="470928"/>
                </a:lnTo>
                <a:lnTo>
                  <a:pt x="5671892" y="477234"/>
                </a:lnTo>
                <a:lnTo>
                  <a:pt x="5932430" y="481437"/>
                </a:lnTo>
                <a:lnTo>
                  <a:pt x="6195523" y="481437"/>
                </a:lnTo>
                <a:lnTo>
                  <a:pt x="6461170" y="483539"/>
                </a:lnTo>
                <a:lnTo>
                  <a:pt x="6729372" y="481437"/>
                </a:lnTo>
                <a:lnTo>
                  <a:pt x="7001406" y="477234"/>
                </a:lnTo>
                <a:lnTo>
                  <a:pt x="7273439" y="473380"/>
                </a:lnTo>
                <a:lnTo>
                  <a:pt x="7549303" y="464973"/>
                </a:lnTo>
                <a:lnTo>
                  <a:pt x="7827722" y="456215"/>
                </a:lnTo>
                <a:lnTo>
                  <a:pt x="8106140" y="446056"/>
                </a:lnTo>
                <a:lnTo>
                  <a:pt x="8387114" y="431694"/>
                </a:lnTo>
                <a:lnTo>
                  <a:pt x="8670640" y="414528"/>
                </a:lnTo>
                <a:lnTo>
                  <a:pt x="8955446" y="398064"/>
                </a:lnTo>
                <a:lnTo>
                  <a:pt x="9240250" y="377045"/>
                </a:lnTo>
                <a:lnTo>
                  <a:pt x="9528886" y="351823"/>
                </a:lnTo>
                <a:lnTo>
                  <a:pt x="9813691" y="326601"/>
                </a:lnTo>
                <a:lnTo>
                  <a:pt x="10103603" y="297525"/>
                </a:lnTo>
                <a:lnTo>
                  <a:pt x="10394794" y="265647"/>
                </a:lnTo>
                <a:lnTo>
                  <a:pt x="10682153" y="232018"/>
                </a:lnTo>
                <a:lnTo>
                  <a:pt x="10973344" y="192783"/>
                </a:lnTo>
                <a:lnTo>
                  <a:pt x="11263257" y="150746"/>
                </a:lnTo>
                <a:lnTo>
                  <a:pt x="11554448" y="109060"/>
                </a:lnTo>
                <a:lnTo>
                  <a:pt x="11844360" y="60367"/>
                </a:lnTo>
                <a:lnTo>
                  <a:pt x="12132996" y="106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92A2039-50D4-4D49-A79F-C82A1D913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51435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C1C7165-8A3A-44EB-88D0-4EFA36A004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 useBgFill="1">
          <p:nvSpPr>
            <p:cNvPr id="35" name="Freeform 5">
              <a:extLst>
                <a:ext uri="{FF2B5EF4-FFF2-40B4-BE49-F238E27FC236}">
                  <a16:creationId xmlns:a16="http://schemas.microsoft.com/office/drawing/2014/main" id="{A1081473-BB93-49A4-B605-4E2053739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</p:sp>
      </p:grpSp>
      <p:sp>
        <p:nvSpPr>
          <p:cNvPr id="2" name="object 2"/>
          <p:cNvSpPr txBox="1"/>
          <p:nvPr/>
        </p:nvSpPr>
        <p:spPr>
          <a:xfrm>
            <a:off x="381001" y="592903"/>
            <a:ext cx="8382000" cy="733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12700" marR="508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3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INTELLIGENCE AS A SERVICE. SELF-MANAGEMENT OF SERVICES</a:t>
            </a:r>
          </a:p>
          <a:p>
            <a:pPr marL="12700" marR="508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3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Intelligent </a:t>
            </a:r>
            <a:r>
              <a:rPr lang="en-US" sz="23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infrastructure </a:t>
            </a:r>
            <a:r>
              <a:rPr lang="en-US" sz="23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design </a:t>
            </a:r>
            <a:r>
              <a:rPr lang="en-US" sz="23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 the IoT (DII</a:t>
            </a:r>
            <a:r>
              <a:rPr lang="en-US" sz="2300" b="1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marL="12700" marR="508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300" b="1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300" b="1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Part </a:t>
            </a:r>
            <a:r>
              <a:rPr lang="en-US" sz="2300" b="1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One</a:t>
            </a:r>
            <a:r>
              <a:rPr lang="en-US" sz="2300" b="1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</a:t>
            </a:r>
            <a:endParaRPr lang="en-US" sz="23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29200" y="4352932"/>
            <a:ext cx="6313152" cy="2562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700" marR="508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pc="355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Alfonso González Briones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1F0786F-E3BF-0140-A657-281411882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88361"/>
            <a:ext cx="2590801" cy="66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5680DF69-2D7C-8B41-B01E-31B152127DC9}"/>
              </a:ext>
            </a:extLst>
          </p:cNvPr>
          <p:cNvSpPr txBox="1"/>
          <p:nvPr/>
        </p:nvSpPr>
        <p:spPr>
          <a:xfrm>
            <a:off x="2895600" y="4706536"/>
            <a:ext cx="6313152" cy="2562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700" marR="508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Based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created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 Jorge Gómez Sanz</a:t>
            </a:r>
          </a:p>
        </p:txBody>
      </p:sp>
    </p:spTree>
  </p:cSld>
  <p:clrMapOvr>
    <a:masterClrMapping/>
  </p:clrMapOvr>
</p:sld>
</file>

<file path=ppt/slides/slide1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3296CD-A63C-4D4F-AAD6-347B6E792551}"/>
              </a:ext>
            </a:extLst>
          </p:cNvPr>
          <p:cNvSpPr txBox="1"/>
          <p:nvPr/>
        </p:nvSpPr>
        <p:spPr>
          <a:xfrm>
            <a:off x="289301" y="2779889"/>
            <a:ext cx="622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noProof="1">
                <a:solidFill>
                  <a:srgbClr val="0F2B46"/>
                </a:solidFill>
                <a:latin typeface="Helvetica" pitchFamily="2" charset="0"/>
              </a:rPr>
              <a:t>Subscribe to DeepL Pro to edit this document.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DA699B-AA79-2E42-83E3-ACBDD53F87D8}"/>
              </a:ext>
            </a:extLst>
          </p:cNvPr>
          <p:cNvSpPr txBox="1"/>
          <p:nvPr/>
        </p:nvSpPr>
        <p:spPr>
          <a:xfrm>
            <a:off x="289301" y="3241554"/>
            <a:ext cx="4887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noProof="1">
                <a:solidFill>
                  <a:srgbClr val="0F2B46"/>
                </a:solidFill>
                <a:latin typeface="Helvetica" pitchFamily="2" charset="0"/>
              </a:rPr>
              <a:t>Visit </a:t>
            </a:r>
            <a:r>
              <a:rPr lang="de-DE" noProof="1">
                <a:solidFill>
                  <a:srgbClr val="006494"/>
                </a:solidFill>
                <a:latin typeface="Helvetica" pitchFamily="2" charset="0"/>
                <a:hlinkClick r:id="R5edecf30bffc44d3"/>
              </a:rPr>
              <a:t>www.DeepL.com/pro</a:t>
            </a:r>
            <a:r>
              <a:rPr lang="de-DE" noProof="1">
                <a:solidFill>
                  <a:srgbClr val="0F2B46"/>
                </a:solidFill>
                <a:latin typeface="Helvetica" pitchFamily="2" charset="0"/>
              </a:rPr>
              <a:t> for more information.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465485-E747-EF46-84F2-5C5CB0F90C9B}"/>
              </a:ext>
            </a:extLst>
          </p:cNvPr>
          <p:cNvPicPr>
            <a:picLocks noChangeAspect="1"/>
          </p:cNvPicPr>
          <p:nvPr/>
        </p:nvPicPr>
        <p:blipFill>
          <a:blip r:embed="R08daf52282e64479"/>
          <a:stretch>
            <a:fillRect/>
          </a:stretch>
        </p:blipFill>
        <p:spPr>
          <a:xfrm>
            <a:off x="400512" y="1215557"/>
            <a:ext cx="26162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64504"/>
      </p:ext>
    </p:extLst>
  </p:cSld>
  <p:clrMapOvr>
    <a:masterClrMapping/>
  </p:clrMapOvr>
</p:sld>
</file>

<file path=ppt/slides/slide23.xml><?xml version="1.0" encoding="utf-8"?>
<p:sld xmlns:a16="http://schemas.microsoft.com/office/drawing/2014/main" xmlns:adec="http://schemas.microsoft.com/office/drawing/2017/decorative" xmlns:p16="http://schemas.microsoft.com/office/powerpoint/2015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187" y="355308"/>
            <a:ext cx="8420318" cy="4427122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6215" y="285750"/>
            <a:ext cx="6571060" cy="6740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200" dirty="0" err="1">
                <a:solidFill>
                  <a:schemeClr val="tx2"/>
                </a:solidFill>
              </a:rPr>
              <a:t>Introduction </a:t>
            </a:r>
            <a:r>
              <a:rPr lang="en-US" sz="3200" dirty="0">
                <a:solidFill>
                  <a:schemeClr val="tx2"/>
                </a:solidFill>
              </a:rPr>
              <a:t>to the </a:t>
            </a:r>
            <a:r>
              <a:rPr lang="en-US" sz="3200" dirty="0" err="1">
                <a:solidFill>
                  <a:schemeClr val="tx2"/>
                </a:solidFill>
              </a:rPr>
              <a:t>subject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object 3"/>
          <p:cNvSpPr txBox="1"/>
          <p:nvPr/>
        </p:nvSpPr>
        <p:spPr>
          <a:xfrm>
            <a:off x="533400" y="1047750"/>
            <a:ext cx="7262812" cy="37346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811530" lvl="1" indent="-34163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3695" algn="l"/>
                <a:tab pos="354330" algn="l"/>
              </a:tabLst>
            </a:pPr>
            <a:r>
              <a:rPr lang="en-US" sz="1700" b="1" dirty="0"/>
              <a:t>Remote Procedure Call</a:t>
            </a:r>
          </a:p>
          <a:p>
            <a:pPr marL="354330" indent="-34163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3695" algn="l"/>
                <a:tab pos="354330" algn="l"/>
              </a:tabLst>
            </a:pPr>
            <a:endParaRPr lang="en-US" sz="1700" b="1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600" b="1" dirty="0" err="1"/>
              <a:t>Introduction </a:t>
            </a:r>
            <a:r>
              <a:rPr lang="en-US" sz="1600" b="1" dirty="0"/>
              <a:t>SaaS and Serverless</a:t>
            </a:r>
          </a:p>
          <a:p>
            <a:pPr marL="354330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600" b="1" dirty="0"/>
          </a:p>
          <a:p>
            <a:pPr marL="811530" lvl="1" indent="-34163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3695" algn="l"/>
                <a:tab pos="354330" algn="l"/>
              </a:tabLst>
            </a:pPr>
            <a:r>
              <a:rPr lang="en-US" sz="1700" b="1" dirty="0" err="1"/>
              <a:t>Introduction </a:t>
            </a:r>
            <a:r>
              <a:rPr lang="en-US" sz="1700" b="1" dirty="0"/>
              <a:t>PaaS and IaaS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</a:tabLst>
            </a:pP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3151877410"/>
      </p:ext>
    </p:extLst>
  </p:cSld>
  <p:clrMapOvr>
    <a:masterClrMapping/>
  </p:clrMapOvr>
</p:sld>
</file>

<file path=ppt/slides/slide313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187" y="355308"/>
            <a:ext cx="8420318" cy="4427122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6215" y="285750"/>
            <a:ext cx="6571060" cy="6740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200" dirty="0">
                <a:solidFill>
                  <a:schemeClr val="tx2"/>
                </a:solidFill>
              </a:rPr>
              <a:t>Remote Procedure Call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object 3"/>
          <p:cNvSpPr txBox="1"/>
          <p:nvPr/>
        </p:nvSpPr>
        <p:spPr>
          <a:xfrm>
            <a:off x="990600" y="1047750"/>
            <a:ext cx="6805612" cy="37346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354330" indent="-34163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3695" algn="l"/>
                <a:tab pos="354330" algn="l"/>
              </a:tabLst>
            </a:pPr>
            <a:r>
              <a:rPr lang="en-US" sz="1700" b="1" dirty="0"/>
              <a:t>REST or WS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400" dirty="0" err="1"/>
              <a:t>Makes a </a:t>
            </a:r>
            <a:r>
              <a:rPr lang="en-US" sz="1400" dirty="0" err="1"/>
              <a:t>difference </a:t>
            </a:r>
            <a:endParaRPr lang="en-US" sz="14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400" dirty="0"/>
              <a:t>Hamad, H., Saad, M., &amp; Abed, R. (2010). Performance Evaluation of RESTful Web Services for Mobile Devices. Int. Arab J. e-Technol., 1(3), 72-78.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4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4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4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4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400" dirty="0"/>
          </a:p>
          <a:p>
            <a:pPr marL="494665" lv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tabLst>
                <a:tab pos="811530" algn="l"/>
                <a:tab pos="4369435" algn="l"/>
              </a:tabLst>
            </a:pPr>
            <a:r>
              <a:rPr lang="en-US" sz="900" b="1" dirty="0" err="1"/>
              <a:t>Service </a:t>
            </a:r>
            <a:r>
              <a:rPr lang="en-US" sz="900" b="1" dirty="0" err="1"/>
              <a:t>response </a:t>
            </a:r>
            <a:r>
              <a:rPr lang="en-US" sz="900" b="1" dirty="0" err="1"/>
              <a:t>time </a:t>
            </a:r>
            <a:r>
              <a:rPr lang="en-US" sz="900" b="1" dirty="0"/>
              <a:t>(</a:t>
            </a:r>
            <a:r>
              <a:rPr lang="en-US" sz="900" b="1" dirty="0" err="1"/>
              <a:t>milliseconds</a:t>
            </a:r>
            <a:r>
              <a:rPr lang="en-US" sz="900" b="1" dirty="0"/>
              <a:t>) and </a:t>
            </a:r>
            <a:r>
              <a:rPr lang="en-US" sz="900" b="1" dirty="0" err="1"/>
              <a:t>message </a:t>
            </a:r>
            <a:r>
              <a:rPr lang="en-US" sz="900" b="1" dirty="0" err="1"/>
              <a:t>size </a:t>
            </a:r>
            <a:r>
              <a:rPr lang="en-US" sz="900" b="1" dirty="0"/>
              <a:t>(bytes) of the </a:t>
            </a:r>
            <a:r>
              <a:rPr lang="en-US" sz="900" b="1" dirty="0" err="1"/>
              <a:t>concatenation </a:t>
            </a:r>
            <a:r>
              <a:rPr lang="en-US" sz="900" b="1" dirty="0" err="1"/>
              <a:t>string</a:t>
            </a:r>
            <a:r>
              <a:rPr lang="en-US" sz="900" b="1" dirty="0"/>
              <a:t>.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</a:tabLst>
            </a:pPr>
            <a:endParaRPr lang="en-US" sz="500" dirty="0"/>
          </a:p>
        </p:txBody>
      </p:sp>
      <p:pic>
        <p:nvPicPr>
          <p:cNvPr id="5" name="Imagen 4" descr="Tabla&#10;&#10;Descripción generada automáticamente">
            <a:extLst>
              <a:ext uri="{FF2B5EF4-FFF2-40B4-BE49-F238E27FC236}">
                <a16:creationId xmlns:a16="http://schemas.microsoft.com/office/drawing/2014/main" id="{593B85C9-3B7F-7D4E-9BC1-1B1D6655AC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260" y="2651730"/>
            <a:ext cx="6553200" cy="174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11561"/>
      </p:ext>
    </p:extLst>
  </p:cSld>
  <p:clrMapOvr>
    <a:masterClrMapping/>
  </p:clrMapOvr>
</p:sld>
</file>

<file path=ppt/slides/slide410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187" y="355308"/>
            <a:ext cx="8420318" cy="4427122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6215" y="285750"/>
            <a:ext cx="6571060" cy="6740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200" dirty="0">
                <a:solidFill>
                  <a:schemeClr val="tx2"/>
                </a:solidFill>
              </a:rPr>
              <a:t>Remote Procedure Call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object 3"/>
          <p:cNvSpPr txBox="1"/>
          <p:nvPr/>
        </p:nvSpPr>
        <p:spPr>
          <a:xfrm>
            <a:off x="990600" y="1047750"/>
            <a:ext cx="6805612" cy="38042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354330" indent="-34163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3695" algn="l"/>
                <a:tab pos="354330" algn="l"/>
              </a:tabLst>
            </a:pPr>
            <a:r>
              <a:rPr lang="en-US" sz="1700" b="1" dirty="0"/>
              <a:t>A </a:t>
            </a:r>
            <a:r>
              <a:rPr lang="en-US" sz="1700" b="1" dirty="0" err="1"/>
              <a:t>Complex </a:t>
            </a:r>
            <a:r>
              <a:rPr lang="en-US" sz="1700" b="1" dirty="0"/>
              <a:t>Decision </a:t>
            </a:r>
            <a:r>
              <a:rPr lang="en-US" sz="1700" b="1" dirty="0"/>
              <a:t>- </a:t>
            </a:r>
            <a:r>
              <a:rPr lang="en-US" sz="1700" b="1" dirty="0"/>
              <a:t>Decision Overview</a:t>
            </a:r>
          </a:p>
          <a:p>
            <a:pPr marL="494665" lvl="1">
              <a:lnSpc>
                <a:spcPct val="120000"/>
              </a:lnSpc>
              <a:spcBef>
                <a:spcPts val="1000"/>
              </a:spcBef>
              <a:buClr>
                <a:srgbClr val="B31166"/>
              </a:buClr>
              <a:buSzPct val="80000"/>
              <a:tabLst>
                <a:tab pos="811530" algn="l"/>
                <a:tab pos="4369435" algn="l"/>
              </a:tabLst>
            </a:pPr>
            <a:endParaRPr lang="en-US" sz="800" b="1" dirty="0">
              <a:solidFill>
                <a:prstClr val="black"/>
              </a:solidFill>
            </a:endParaRPr>
          </a:p>
          <a:p>
            <a:pPr marL="494665" lvl="1">
              <a:lnSpc>
                <a:spcPct val="120000"/>
              </a:lnSpc>
              <a:spcBef>
                <a:spcPts val="1000"/>
              </a:spcBef>
              <a:buClr>
                <a:srgbClr val="B31166"/>
              </a:buClr>
              <a:buSzPct val="80000"/>
              <a:tabLst>
                <a:tab pos="811530" algn="l"/>
                <a:tab pos="4369435" algn="l"/>
              </a:tabLst>
            </a:pPr>
            <a:endParaRPr lang="en-US" sz="800" b="1" dirty="0">
              <a:solidFill>
                <a:prstClr val="black"/>
              </a:solidFill>
            </a:endParaRPr>
          </a:p>
          <a:p>
            <a:pPr marL="494665" lvl="1">
              <a:lnSpc>
                <a:spcPct val="120000"/>
              </a:lnSpc>
              <a:spcBef>
                <a:spcPts val="1000"/>
              </a:spcBef>
              <a:buClr>
                <a:srgbClr val="B31166"/>
              </a:buClr>
              <a:buSzPct val="80000"/>
              <a:tabLst>
                <a:tab pos="811530" algn="l"/>
                <a:tab pos="4369435" algn="l"/>
              </a:tabLst>
            </a:pPr>
            <a:endParaRPr lang="en-US" sz="800" b="1" dirty="0">
              <a:solidFill>
                <a:prstClr val="black"/>
              </a:solidFill>
            </a:endParaRPr>
          </a:p>
          <a:p>
            <a:pPr marL="494665" lvl="1">
              <a:lnSpc>
                <a:spcPct val="120000"/>
              </a:lnSpc>
              <a:spcBef>
                <a:spcPts val="1000"/>
              </a:spcBef>
              <a:buClr>
                <a:srgbClr val="B31166"/>
              </a:buClr>
              <a:buSzPct val="80000"/>
              <a:tabLst>
                <a:tab pos="811530" algn="l"/>
                <a:tab pos="4369435" algn="l"/>
              </a:tabLst>
            </a:pPr>
            <a:endParaRPr lang="en-US" sz="800" b="1" dirty="0">
              <a:solidFill>
                <a:prstClr val="black"/>
              </a:solidFill>
            </a:endParaRPr>
          </a:p>
          <a:p>
            <a:pPr marL="494665" lvl="1">
              <a:lnSpc>
                <a:spcPct val="120000"/>
              </a:lnSpc>
              <a:spcBef>
                <a:spcPts val="1000"/>
              </a:spcBef>
              <a:buClr>
                <a:srgbClr val="B31166"/>
              </a:buClr>
              <a:buSzPct val="80000"/>
              <a:tabLst>
                <a:tab pos="811530" algn="l"/>
                <a:tab pos="4369435" algn="l"/>
              </a:tabLst>
            </a:pPr>
            <a:endParaRPr lang="en-US" sz="800" b="1" dirty="0">
              <a:solidFill>
                <a:prstClr val="black"/>
              </a:solidFill>
            </a:endParaRPr>
          </a:p>
          <a:p>
            <a:pPr marL="494665" lvl="1">
              <a:lnSpc>
                <a:spcPct val="120000"/>
              </a:lnSpc>
              <a:spcBef>
                <a:spcPts val="1000"/>
              </a:spcBef>
              <a:buClr>
                <a:srgbClr val="B31166"/>
              </a:buClr>
              <a:buSzPct val="80000"/>
              <a:tabLst>
                <a:tab pos="811530" algn="l"/>
                <a:tab pos="4369435" algn="l"/>
              </a:tabLst>
            </a:pPr>
            <a:endParaRPr lang="en-US" sz="800" b="1" dirty="0">
              <a:solidFill>
                <a:prstClr val="black"/>
              </a:solidFill>
            </a:endParaRPr>
          </a:p>
          <a:p>
            <a:pPr marL="494665" lvl="1">
              <a:lnSpc>
                <a:spcPct val="120000"/>
              </a:lnSpc>
              <a:spcBef>
                <a:spcPts val="1000"/>
              </a:spcBef>
              <a:buClr>
                <a:srgbClr val="B31166"/>
              </a:buClr>
              <a:buSzPct val="80000"/>
              <a:tabLst>
                <a:tab pos="811530" algn="l"/>
                <a:tab pos="4369435" algn="l"/>
              </a:tabLst>
            </a:pPr>
            <a:endParaRPr lang="en-US" sz="800" b="1" dirty="0">
              <a:solidFill>
                <a:prstClr val="black"/>
              </a:solidFill>
            </a:endParaRPr>
          </a:p>
          <a:p>
            <a:pPr marL="494665" lvl="1">
              <a:lnSpc>
                <a:spcPct val="120000"/>
              </a:lnSpc>
              <a:spcBef>
                <a:spcPts val="1000"/>
              </a:spcBef>
              <a:buClr>
                <a:srgbClr val="B31166"/>
              </a:buClr>
              <a:buSzPct val="80000"/>
              <a:tabLst>
                <a:tab pos="811530" algn="l"/>
                <a:tab pos="4369435" algn="l"/>
              </a:tabLst>
            </a:pPr>
            <a:endParaRPr lang="en-US" sz="800" b="1" dirty="0">
              <a:solidFill>
                <a:prstClr val="black"/>
              </a:solidFill>
            </a:endParaRPr>
          </a:p>
          <a:p>
            <a:pPr marL="494665" lvl="1">
              <a:lnSpc>
                <a:spcPct val="120000"/>
              </a:lnSpc>
              <a:spcBef>
                <a:spcPts val="1000"/>
              </a:spcBef>
              <a:buClr>
                <a:srgbClr val="B31166"/>
              </a:buClr>
              <a:buSzPct val="80000"/>
              <a:tabLst>
                <a:tab pos="811530" algn="l"/>
                <a:tab pos="4369435" algn="l"/>
              </a:tabLst>
            </a:pPr>
            <a:endParaRPr lang="en-US" sz="800" b="1" dirty="0">
              <a:solidFill>
                <a:prstClr val="black"/>
              </a:solidFill>
            </a:endParaRPr>
          </a:p>
          <a:p>
            <a:pPr marL="494665" lvl="1">
              <a:lnSpc>
                <a:spcPct val="120000"/>
              </a:lnSpc>
              <a:spcBef>
                <a:spcPts val="1000"/>
              </a:spcBef>
              <a:buClr>
                <a:srgbClr val="B31166"/>
              </a:buClr>
              <a:buSzPct val="80000"/>
              <a:tabLst>
                <a:tab pos="811530" algn="l"/>
                <a:tab pos="4369435" algn="l"/>
              </a:tabLst>
            </a:pPr>
            <a:endParaRPr lang="en-US" sz="800" b="1" dirty="0">
              <a:solidFill>
                <a:prstClr val="black"/>
              </a:solidFill>
            </a:endParaRPr>
          </a:p>
          <a:p>
            <a:pPr marL="494665" lvl="1">
              <a:lnSpc>
                <a:spcPct val="120000"/>
              </a:lnSpc>
              <a:spcBef>
                <a:spcPts val="1000"/>
              </a:spcBef>
              <a:buClr>
                <a:srgbClr val="B31166"/>
              </a:buClr>
              <a:buSzPct val="80000"/>
              <a:tabLst>
                <a:tab pos="811530" algn="l"/>
                <a:tab pos="4369435" algn="l"/>
              </a:tabLst>
            </a:pPr>
            <a:endParaRPr lang="en-US" sz="800" b="1" dirty="0">
              <a:solidFill>
                <a:prstClr val="black"/>
              </a:solidFill>
            </a:endParaRPr>
          </a:p>
          <a:p>
            <a:pPr marL="494665" lvl="1">
              <a:lnSpc>
                <a:spcPct val="120000"/>
              </a:lnSpc>
              <a:spcBef>
                <a:spcPts val="1000"/>
              </a:spcBef>
              <a:buClr>
                <a:srgbClr val="B31166"/>
              </a:buClr>
              <a:buSzPct val="80000"/>
              <a:tabLst>
                <a:tab pos="811530" algn="l"/>
                <a:tab pos="4369435" algn="l"/>
              </a:tabLst>
            </a:pPr>
            <a:endParaRPr lang="en-US" sz="800" b="1" dirty="0">
              <a:solidFill>
                <a:prstClr val="black"/>
              </a:solidFill>
            </a:endParaRPr>
          </a:p>
          <a:p>
            <a:pPr marL="494665" lvl="1">
              <a:lnSpc>
                <a:spcPct val="120000"/>
              </a:lnSpc>
              <a:spcBef>
                <a:spcPts val="1000"/>
              </a:spcBef>
              <a:buClr>
                <a:srgbClr val="B31166"/>
              </a:buClr>
              <a:buSzPct val="80000"/>
              <a:tabLst>
                <a:tab pos="811530" algn="l"/>
                <a:tab pos="4369435" algn="l"/>
              </a:tabLst>
            </a:pPr>
            <a:endParaRPr lang="en-US" sz="800" b="1" dirty="0">
              <a:solidFill>
                <a:prstClr val="black"/>
              </a:solidFill>
            </a:endParaRPr>
          </a:p>
          <a:p>
            <a:pPr marL="494665" lvl="1">
              <a:lnSpc>
                <a:spcPct val="120000"/>
              </a:lnSpc>
              <a:spcBef>
                <a:spcPts val="1000"/>
              </a:spcBef>
              <a:buClr>
                <a:srgbClr val="B31166"/>
              </a:buClr>
              <a:buSzPct val="80000"/>
              <a:tabLst>
                <a:tab pos="811530" algn="l"/>
                <a:tab pos="4369435" algn="l"/>
              </a:tabLst>
            </a:pPr>
            <a:endParaRPr lang="en-US" sz="800" b="1" dirty="0">
              <a:solidFill>
                <a:prstClr val="black"/>
              </a:solidFill>
            </a:endParaRPr>
          </a:p>
          <a:p>
            <a:pPr marL="494665" lvl="1">
              <a:lnSpc>
                <a:spcPct val="120000"/>
              </a:lnSpc>
              <a:spcBef>
                <a:spcPts val="1000"/>
              </a:spcBef>
              <a:buClr>
                <a:srgbClr val="B31166"/>
              </a:buClr>
              <a:buSzPct val="80000"/>
              <a:tabLst>
                <a:tab pos="811530" algn="l"/>
                <a:tab pos="4369435" algn="l"/>
              </a:tabLst>
            </a:pPr>
            <a:endParaRPr lang="en-US" sz="800" b="1" dirty="0">
              <a:solidFill>
                <a:prstClr val="black"/>
              </a:solidFill>
            </a:endParaRPr>
          </a:p>
          <a:p>
            <a:pPr marL="494665" lvl="1">
              <a:lnSpc>
                <a:spcPct val="120000"/>
              </a:lnSpc>
              <a:spcBef>
                <a:spcPts val="1000"/>
              </a:spcBef>
              <a:buClr>
                <a:srgbClr val="B31166"/>
              </a:buClr>
              <a:buSzPct val="80000"/>
              <a:tabLst>
                <a:tab pos="811530" algn="l"/>
                <a:tab pos="4369435" algn="l"/>
              </a:tabLst>
            </a:pPr>
            <a:endParaRPr lang="en-US" sz="2200" b="1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</a:tabLst>
            </a:pPr>
            <a:endParaRPr lang="en-US" sz="500" dirty="0"/>
          </a:p>
        </p:txBody>
      </p:sp>
      <p:pic>
        <p:nvPicPr>
          <p:cNvPr id="7" name="Imagen 6" descr="Imagen que contiene Tabla&#10;&#10;Descripción generada automáticamente">
            <a:extLst>
              <a:ext uri="{FF2B5EF4-FFF2-40B4-BE49-F238E27FC236}">
                <a16:creationId xmlns:a16="http://schemas.microsoft.com/office/drawing/2014/main" id="{A7B149B4-2EB2-4646-9136-C2802306D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993" y="1352989"/>
            <a:ext cx="5303504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4008"/>
      </p:ext>
    </p:extLst>
  </p:cSld>
  <p:clrMapOvr>
    <a:masterClrMapping/>
  </p:clrMapOvr>
</p:sld>
</file>

<file path=ppt/slides/slide58.xml><?xml version="1.0" encoding="utf-8"?>
<p:sld xmlns:a16="http://schemas.microsoft.com/office/drawing/2014/main" xmlns:adec="http://schemas.microsoft.com/office/drawing/2017/decorative" xmlns:p16="http://schemas.microsoft.com/office/powerpoint/2015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187" y="355308"/>
            <a:ext cx="8420318" cy="4427122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6215" y="285750"/>
            <a:ext cx="6571060" cy="6740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200" dirty="0">
                <a:solidFill>
                  <a:schemeClr val="tx2"/>
                </a:solidFill>
              </a:rPr>
              <a:t>Remote Procedure Call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object 3"/>
          <p:cNvSpPr txBox="1"/>
          <p:nvPr/>
        </p:nvSpPr>
        <p:spPr>
          <a:xfrm>
            <a:off x="990600" y="1047750"/>
            <a:ext cx="6805612" cy="37346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54330" indent="-34163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3695" algn="l"/>
                <a:tab pos="354330" algn="l"/>
              </a:tabLst>
            </a:pPr>
            <a:r>
              <a:rPr lang="en-US" sz="1700" b="1" dirty="0"/>
              <a:t>So </a:t>
            </a:r>
            <a:r>
              <a:rPr lang="en-US" sz="1700" b="1" dirty="0" err="1"/>
              <a:t>far</a:t>
            </a:r>
            <a:r>
              <a:rPr lang="en-US" sz="1700" b="1" dirty="0"/>
              <a:t>, </a:t>
            </a:r>
            <a:r>
              <a:rPr lang="en-US" sz="1700" b="1" dirty="0" err="1"/>
              <a:t>they have </a:t>
            </a:r>
            <a:r>
              <a:rPr lang="en-US" sz="1700" b="1" dirty="0"/>
              <a:t>seen </a:t>
            </a:r>
            <a:r>
              <a:rPr lang="en-US" sz="1700" b="1" dirty="0"/>
              <a:t>web </a:t>
            </a:r>
            <a:r>
              <a:rPr lang="en-US" sz="1700" b="1" dirty="0" err="1"/>
              <a:t>services </a:t>
            </a:r>
            <a:r>
              <a:rPr lang="en-US" sz="1700" b="1" dirty="0"/>
              <a:t>and </a:t>
            </a:r>
            <a:r>
              <a:rPr lang="en-US" sz="1700" b="1" dirty="0" err="1"/>
              <a:t>multi-tier </a:t>
            </a:r>
            <a:r>
              <a:rPr lang="en-US" sz="1700" b="1" dirty="0" err="1"/>
              <a:t>architecture</a:t>
            </a:r>
            <a:r>
              <a:rPr lang="en-US" sz="1700" b="1" dirty="0"/>
              <a:t>, and </a:t>
            </a:r>
            <a:r>
              <a:rPr lang="en-US" sz="1700" b="1" dirty="0" err="1"/>
              <a:t>microservices. </a:t>
            </a:r>
            <a:endParaRPr lang="en-US" sz="1700" b="1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600" dirty="0"/>
              <a:t>RPC </a:t>
            </a:r>
            <a:r>
              <a:rPr lang="en-US" sz="1600" dirty="0" err="1"/>
              <a:t>implies </a:t>
            </a:r>
            <a:r>
              <a:rPr lang="en-US" sz="1600" dirty="0"/>
              <a:t>that one </a:t>
            </a:r>
            <a:r>
              <a:rPr lang="en-US" sz="1600" dirty="0" err="1"/>
              <a:t>program </a:t>
            </a:r>
            <a:r>
              <a:rPr lang="en-US" sz="1600" dirty="0"/>
              <a:t>calls </a:t>
            </a:r>
            <a:r>
              <a:rPr lang="en-US" sz="1600" dirty="0" err="1"/>
              <a:t>another program </a:t>
            </a:r>
            <a:r>
              <a:rPr lang="en-US" sz="1600" dirty="0"/>
              <a:t>on </a:t>
            </a:r>
            <a:r>
              <a:rPr lang="en-US" sz="1600" dirty="0" err="1"/>
              <a:t>another </a:t>
            </a:r>
            <a:r>
              <a:rPr lang="en-US" sz="1600" dirty="0" err="1"/>
              <a:t>machine</a:t>
            </a:r>
            <a:r>
              <a:rPr lang="en-US" sz="1600" dirty="0"/>
              <a:t>:</a:t>
            </a:r>
          </a:p>
          <a:p>
            <a:pPr marL="1268730" lvl="2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600" dirty="0" err="1"/>
              <a:t>asynchronous </a:t>
            </a:r>
            <a:endParaRPr lang="en-US" sz="1600" dirty="0"/>
          </a:p>
          <a:p>
            <a:pPr marL="1268730" lvl="2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600" dirty="0" err="1"/>
              <a:t>synchronous </a:t>
            </a:r>
            <a:endParaRPr lang="en-US" sz="16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600" dirty="0"/>
              <a:t>It</a:t>
            </a:r>
            <a:r>
              <a:rPr lang="en-US" sz="1600" dirty="0"/>
              <a:t> is </a:t>
            </a:r>
            <a:r>
              <a:rPr lang="en-US" sz="1600" dirty="0" err="1"/>
              <a:t>different </a:t>
            </a:r>
            <a:r>
              <a:rPr lang="en-US" sz="1600" dirty="0"/>
              <a:t>from a </a:t>
            </a:r>
            <a:r>
              <a:rPr lang="en-US" sz="1600" dirty="0"/>
              <a:t>remote socket </a:t>
            </a:r>
            <a:r>
              <a:rPr lang="en-US" sz="1600" dirty="0" err="1"/>
              <a:t>invocation </a:t>
            </a:r>
            <a:r>
              <a:rPr lang="en-US" sz="1600" dirty="0" err="1"/>
              <a:t>in </a:t>
            </a:r>
            <a:r>
              <a:rPr lang="en-US" sz="1600" dirty="0" err="1"/>
              <a:t>that </a:t>
            </a:r>
            <a:r>
              <a:rPr lang="en-US" sz="1600" dirty="0"/>
              <a:t>sockets </a:t>
            </a:r>
            <a:r>
              <a:rPr lang="en-US" sz="1600" dirty="0" err="1"/>
              <a:t>offer </a:t>
            </a:r>
            <a:r>
              <a:rPr lang="en-US" sz="1600" dirty="0" err="1"/>
              <a:t>only </a:t>
            </a:r>
            <a:r>
              <a:rPr lang="en-US" sz="1600" dirty="0"/>
              <a:t>two </a:t>
            </a:r>
            <a:r>
              <a:rPr lang="en-US" sz="1600" dirty="0" err="1"/>
              <a:t>operations</a:t>
            </a:r>
            <a:r>
              <a:rPr lang="en-US" sz="1600" dirty="0"/>
              <a:t>: read and </a:t>
            </a:r>
            <a:r>
              <a:rPr lang="en-US" sz="1600" dirty="0" err="1"/>
              <a:t>write.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600" dirty="0"/>
              <a:t>RPC </a:t>
            </a:r>
            <a:r>
              <a:rPr lang="en-US" sz="1600" dirty="0" err="1"/>
              <a:t>makes it possible to </a:t>
            </a:r>
            <a:r>
              <a:rPr lang="en-US" sz="1600" dirty="0" err="1"/>
              <a:t>provide </a:t>
            </a:r>
            <a:r>
              <a:rPr lang="en-US" sz="1600" dirty="0"/>
              <a:t>a </a:t>
            </a:r>
            <a:r>
              <a:rPr lang="en-US" sz="1600" dirty="0" err="1"/>
              <a:t>remote </a:t>
            </a:r>
            <a:r>
              <a:rPr lang="en-US" sz="1600" dirty="0"/>
              <a:t>API</a:t>
            </a:r>
            <a:r>
              <a:rPr lang="en-US" sz="1600" dirty="0"/>
              <a:t>. Google RPC is an </a:t>
            </a:r>
            <a:r>
              <a:rPr lang="en-US" sz="1600" dirty="0" err="1"/>
              <a:t>implementation </a:t>
            </a:r>
            <a:r>
              <a:rPr lang="en-US" sz="1600" dirty="0"/>
              <a:t>of </a:t>
            </a:r>
            <a:r>
              <a:rPr lang="en-US" sz="1600" dirty="0" err="1"/>
              <a:t>this </a:t>
            </a:r>
            <a:r>
              <a:rPr lang="en-US" sz="1600" dirty="0" err="1"/>
              <a:t>approach</a:t>
            </a:r>
            <a:r>
              <a:rPr lang="en-US" sz="1600" dirty="0"/>
              <a:t>.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600" dirty="0"/>
              <a:t>There are </a:t>
            </a:r>
            <a:r>
              <a:rPr lang="en-US" sz="1600" dirty="0" err="1"/>
              <a:t>others</a:t>
            </a:r>
            <a:r>
              <a:rPr lang="en-US" sz="1600" dirty="0"/>
              <a:t>, </a:t>
            </a:r>
            <a:r>
              <a:rPr lang="en-US" sz="1600" dirty="0" err="1"/>
              <a:t>such as </a:t>
            </a:r>
            <a:r>
              <a:rPr lang="en-US" sz="1600" dirty="0"/>
              <a:t>Java RMI or Apache Thrift </a:t>
            </a:r>
            <a:r>
              <a:rPr lang="en-US" sz="1600" dirty="0"/>
              <a:t>https://thrift.apache.org/.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992514"/>
      </p:ext>
    </p:extLst>
  </p:cSld>
  <p:clrMapOvr>
    <a:masterClrMapping/>
  </p:clrMapOvr>
</p:sld>
</file>

<file path=ppt/slides/slide64.xml><?xml version="1.0" encoding="utf-8"?>
<p:sld xmlns:a16="http://schemas.microsoft.com/office/drawing/2014/main" xmlns:adec="http://schemas.microsoft.com/office/drawing/2017/decorative" xmlns:p16="http://schemas.microsoft.com/office/powerpoint/2015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187" y="355308"/>
            <a:ext cx="8420318" cy="4427122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6215" y="285750"/>
            <a:ext cx="6571060" cy="6740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200" dirty="0">
                <a:solidFill>
                  <a:schemeClr val="tx2"/>
                </a:solidFill>
              </a:rPr>
              <a:t>Remote Procedure Call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object 3"/>
          <p:cNvSpPr txBox="1"/>
          <p:nvPr/>
        </p:nvSpPr>
        <p:spPr>
          <a:xfrm>
            <a:off x="990600" y="1047750"/>
            <a:ext cx="6805612" cy="37346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54330" indent="-34163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3695" algn="l"/>
                <a:tab pos="354330" algn="l"/>
              </a:tabLst>
            </a:pPr>
            <a:r>
              <a:rPr lang="en-US" sz="1700" b="1" dirty="0" err="1"/>
              <a:t>Questions </a:t>
            </a:r>
            <a:r>
              <a:rPr lang="en-US" sz="1700" b="1" dirty="0"/>
              <a:t>that </a:t>
            </a:r>
            <a:r>
              <a:rPr lang="en-US" sz="1700" b="1" dirty="0" err="1"/>
              <a:t>arise.</a:t>
            </a:r>
            <a:r>
              <a:rPr lang="en-US" sz="1700" b="1" dirty="0"/>
              <a:t>..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600" dirty="0"/>
              <a:t>Do both </a:t>
            </a:r>
            <a:r>
              <a:rPr lang="en-US" sz="1600" dirty="0" err="1"/>
              <a:t>programs </a:t>
            </a:r>
            <a:r>
              <a:rPr lang="en-US" sz="1600" dirty="0" err="1"/>
              <a:t>have </a:t>
            </a:r>
            <a:r>
              <a:rPr lang="en-US" sz="1600" dirty="0"/>
              <a:t>to </a:t>
            </a:r>
            <a:r>
              <a:rPr lang="en-US" sz="1600" dirty="0" err="1"/>
              <a:t>be </a:t>
            </a:r>
            <a:r>
              <a:rPr lang="en-US" sz="1600" dirty="0" err="1"/>
              <a:t>written </a:t>
            </a:r>
            <a:r>
              <a:rPr lang="en-US" sz="1600" dirty="0" err="1"/>
              <a:t>in </a:t>
            </a:r>
            <a:r>
              <a:rPr lang="en-US" sz="1600" dirty="0"/>
              <a:t>the </a:t>
            </a:r>
            <a:r>
              <a:rPr lang="en-US" sz="1600" dirty="0" err="1"/>
              <a:t>same </a:t>
            </a:r>
            <a:r>
              <a:rPr lang="en-US" sz="1600" dirty="0" err="1"/>
              <a:t>language </a:t>
            </a:r>
            <a:r>
              <a:rPr lang="en-US" sz="1600" dirty="0"/>
              <a:t>==&gt; </a:t>
            </a:r>
            <a:r>
              <a:rPr lang="en-US" sz="1600" dirty="0" err="1"/>
              <a:t>polyglot </a:t>
            </a:r>
            <a:r>
              <a:rPr lang="en-US" sz="1600" dirty="0" err="1"/>
              <a:t/>
            </a:r>
            <a:endParaRPr lang="en-US" sz="16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6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600" dirty="0" err="1"/>
              <a:t>What </a:t>
            </a:r>
            <a:r>
              <a:rPr lang="en-US" sz="1600" dirty="0" err="1"/>
              <a:t>does </a:t>
            </a:r>
            <a:r>
              <a:rPr lang="en-US" sz="1600" dirty="0"/>
              <a:t>the </a:t>
            </a:r>
            <a:r>
              <a:rPr lang="en-US" sz="1600" dirty="0" err="1"/>
              <a:t>other </a:t>
            </a:r>
            <a:r>
              <a:rPr lang="en-US" sz="1600" dirty="0" err="1"/>
              <a:t>program </a:t>
            </a:r>
            <a:r>
              <a:rPr lang="en-US" sz="1600" dirty="0" err="1"/>
              <a:t>do </a:t>
            </a:r>
            <a:r>
              <a:rPr lang="en-US" sz="1600" dirty="0" err="1"/>
              <a:t>when it </a:t>
            </a:r>
            <a:r>
              <a:rPr lang="en-US" sz="1600" dirty="0"/>
              <a:t>is not </a:t>
            </a:r>
            <a:r>
              <a:rPr lang="en-US" sz="1600" dirty="0" err="1"/>
              <a:t>invoked</a:t>
            </a:r>
            <a:r>
              <a:rPr lang="en-US" sz="1600" dirty="0"/>
              <a:t>?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6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600" dirty="0" err="1"/>
              <a:t>What </a:t>
            </a:r>
            <a:r>
              <a:rPr lang="en-US" sz="1600" dirty="0" err="1"/>
              <a:t>happens </a:t>
            </a:r>
            <a:r>
              <a:rPr lang="en-US" sz="1600" dirty="0" err="1"/>
              <a:t>if </a:t>
            </a:r>
            <a:r>
              <a:rPr lang="en-US" sz="1600" dirty="0"/>
              <a:t>two or </a:t>
            </a:r>
            <a:r>
              <a:rPr lang="en-US" sz="1600" dirty="0" err="1"/>
              <a:t>more </a:t>
            </a:r>
            <a:r>
              <a:rPr lang="en-US" sz="1600" dirty="0" err="1"/>
              <a:t>computers </a:t>
            </a:r>
            <a:r>
              <a:rPr lang="en-US" sz="1600" dirty="0" err="1"/>
              <a:t>want to </a:t>
            </a:r>
            <a:r>
              <a:rPr lang="en-US" sz="1600" dirty="0" err="1"/>
              <a:t>invoke </a:t>
            </a:r>
            <a:r>
              <a:rPr lang="en-US" sz="1600" dirty="0"/>
              <a:t>the </a:t>
            </a:r>
            <a:r>
              <a:rPr lang="en-US" sz="1600" dirty="0" err="1"/>
              <a:t>program </a:t>
            </a:r>
            <a:r>
              <a:rPr lang="en-US" sz="1600" dirty="0" err="1"/>
              <a:t/>
            </a:r>
            <a:endParaRPr lang="en-US" sz="1600" dirty="0"/>
          </a:p>
          <a:p>
            <a:pPr marL="494665" lv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tabLst>
                <a:tab pos="811530" algn="l"/>
                <a:tab pos="4369435" algn="l"/>
              </a:tabLst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82847592"/>
      </p:ext>
    </p:extLst>
  </p:cSld>
  <p:clrMapOvr>
    <a:masterClrMapping/>
  </p:clrMapOvr>
</p:sld>
</file>

<file path=ppt/slides/slide71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187" y="355308"/>
            <a:ext cx="8420318" cy="4427122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6215" y="285750"/>
            <a:ext cx="6571060" cy="6740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200" dirty="0">
                <a:solidFill>
                  <a:schemeClr val="tx2"/>
                </a:solidFill>
              </a:rPr>
              <a:t>Remote Procedure Call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object 3"/>
          <p:cNvSpPr txBox="1"/>
          <p:nvPr/>
        </p:nvSpPr>
        <p:spPr>
          <a:xfrm>
            <a:off x="990600" y="1047750"/>
            <a:ext cx="6805612" cy="37346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54330" indent="-34163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3695" algn="l"/>
                <a:tab pos="354330" algn="l"/>
              </a:tabLst>
            </a:pPr>
            <a:r>
              <a:rPr lang="en-US" sz="1700" b="1" dirty="0"/>
              <a:t>Google RPC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600" dirty="0"/>
              <a:t>A </a:t>
            </a:r>
            <a:r>
              <a:rPr lang="en-US" sz="1600" dirty="0" err="1"/>
              <a:t>description </a:t>
            </a:r>
            <a:r>
              <a:rPr lang="en-US" sz="1600" dirty="0"/>
              <a:t>of </a:t>
            </a:r>
            <a:r>
              <a:rPr lang="en-US" sz="1600" dirty="0"/>
              <a:t>RPC </a:t>
            </a:r>
            <a:r>
              <a:rPr lang="en-US" sz="1600" dirty="0" err="1"/>
              <a:t>elements</a:t>
            </a:r>
          </a:p>
        </p:txBody>
      </p:sp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3418ED71-BF0B-BE44-AA38-8AED0065C7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114550"/>
            <a:ext cx="383745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01943"/>
      </p:ext>
    </p:extLst>
  </p:cSld>
  <p:clrMapOvr>
    <a:masterClrMapping/>
  </p:clrMapOvr>
</p:sld>
</file>

<file path=ppt/slides/slide814.xml><?xml version="1.0" encoding="utf-8"?>
<p:sld xmlns:a16="http://schemas.microsoft.com/office/drawing/2014/main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187" y="355308"/>
            <a:ext cx="8420318" cy="4427122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6215" y="285750"/>
            <a:ext cx="6571060" cy="6740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200" dirty="0">
                <a:solidFill>
                  <a:schemeClr val="tx2"/>
                </a:solidFill>
              </a:rPr>
              <a:t>Remote Procedure Call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object 3"/>
          <p:cNvSpPr txBox="1"/>
          <p:nvPr/>
        </p:nvSpPr>
        <p:spPr>
          <a:xfrm>
            <a:off x="990600" y="1047750"/>
            <a:ext cx="6805612" cy="37346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354330" indent="-34163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3695" algn="l"/>
                <a:tab pos="354330" algn="l"/>
              </a:tabLst>
            </a:pPr>
            <a:r>
              <a:rPr lang="en-US" sz="1700" b="1" dirty="0"/>
              <a:t>Google RPC &amp; IoT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600" dirty="0"/>
              <a:t>The main </a:t>
            </a:r>
            <a:r>
              <a:rPr lang="en-US" sz="1600" dirty="0" err="1"/>
              <a:t>reason </a:t>
            </a:r>
            <a:r>
              <a:rPr lang="en-US" sz="1600" dirty="0"/>
              <a:t>for </a:t>
            </a:r>
            <a:r>
              <a:rPr lang="en-US" sz="1600" dirty="0" err="1"/>
              <a:t>integration </a:t>
            </a:r>
            <a:r>
              <a:rPr lang="en-US" sz="1600" dirty="0"/>
              <a:t>is the </a:t>
            </a:r>
            <a:r>
              <a:rPr lang="en-US" sz="1600" dirty="0" err="1"/>
              <a:t>relationship </a:t>
            </a:r>
            <a:r>
              <a:rPr lang="en-US" sz="1600" dirty="0"/>
              <a:t>between backend and edge computing. </a:t>
            </a:r>
            <a:r>
              <a:rPr lang="en-US" sz="1600" dirty="0" err="1"/>
              <a:t>Efficiency </a:t>
            </a:r>
            <a:r>
              <a:rPr lang="en-US" sz="1600" dirty="0"/>
              <a:t/>
            </a:r>
            <a:endParaRPr lang="en-US" sz="16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600" dirty="0"/>
              <a:t>ESP8266 </a:t>
            </a:r>
            <a:r>
              <a:rPr lang="en-US" sz="1600" dirty="0" err="1"/>
              <a:t>Programming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600" dirty="0"/>
              <a:t>But you </a:t>
            </a:r>
            <a:r>
              <a:rPr lang="en-US" sz="1600" dirty="0" err="1"/>
              <a:t>can</a:t>
            </a:r>
            <a:r>
              <a:rPr lang="en-US" sz="1600" dirty="0"/>
              <a:t>'t </a:t>
            </a:r>
            <a:r>
              <a:rPr lang="en-US" sz="1600" dirty="0" err="1"/>
              <a:t>directly </a:t>
            </a:r>
            <a:r>
              <a:rPr lang="en-US" sz="1600" dirty="0"/>
              <a:t>use </a:t>
            </a:r>
            <a:r>
              <a:rPr lang="en-US" sz="1600" dirty="0" err="1"/>
              <a:t>gRPC </a:t>
            </a:r>
            <a:r>
              <a:rPr lang="en-US" sz="1600" dirty="0" err="1"/>
              <a:t>on </a:t>
            </a:r>
            <a:r>
              <a:rPr lang="en-US" sz="1600" dirty="0"/>
              <a:t>an </a:t>
            </a:r>
            <a:r>
              <a:rPr lang="en-US" sz="1600" dirty="0" err="1"/>
              <a:t>arduino</a:t>
            </a:r>
            <a:r>
              <a:rPr lang="en-US" sz="1600" dirty="0"/>
              <a:t>!!!!</a:t>
            </a:r>
          </a:p>
          <a:p>
            <a:pPr marL="1268730" lvl="2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600" dirty="0"/>
              <a:t>However, it </a:t>
            </a:r>
            <a:r>
              <a:rPr lang="en-US" sz="1600" dirty="0" err="1"/>
              <a:t>can </a:t>
            </a:r>
            <a:r>
              <a:rPr lang="en-US" sz="1600" dirty="0" err="1"/>
              <a:t>handle </a:t>
            </a:r>
            <a:r>
              <a:rPr lang="en-US" sz="1600" dirty="0" err="1"/>
              <a:t>data </a:t>
            </a:r>
            <a:r>
              <a:rPr lang="en-US" sz="1600" dirty="0"/>
              <a:t>streams: </a:t>
            </a:r>
            <a:r>
              <a:rPr lang="en-US" sz="1600" dirty="0"/>
              <a:t>https:</a:t>
            </a:r>
            <a:r>
              <a:rPr lang="en-US" sz="1600" dirty="0"/>
              <a:t>//www.youtube.com/watch?v=c9z_o5lu0dI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6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6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600" dirty="0"/>
          </a:p>
          <a:p>
            <a:pPr marL="494665" lv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tabLst>
                <a:tab pos="811530" algn="l"/>
                <a:tab pos="4369435" algn="l"/>
              </a:tabLst>
            </a:pPr>
            <a:endParaRPr lang="en-US" sz="16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600" dirty="0"/>
          </a:p>
          <a:p>
            <a:pPr marL="494665" lvl="1">
              <a:lnSpc>
                <a:spcPct val="120000"/>
              </a:lnSpc>
              <a:spcBef>
                <a:spcPts val="1000"/>
              </a:spcBef>
              <a:buClr>
                <a:srgbClr val="B31166"/>
              </a:buClr>
              <a:buSzPct val="80000"/>
              <a:tabLst>
                <a:tab pos="811530" algn="l"/>
                <a:tab pos="4369435" algn="l"/>
              </a:tabLst>
            </a:pPr>
            <a:r>
              <a:rPr lang="en-US" sz="1300" b="1" dirty="0" err="1">
                <a:solidFill>
                  <a:prstClr val="black"/>
                </a:solidFill>
              </a:rPr>
              <a:t>gRPC </a:t>
            </a:r>
            <a:r>
              <a:rPr lang="en-US" sz="1300" b="1" dirty="0">
                <a:solidFill>
                  <a:prstClr val="black"/>
                </a:solidFill>
              </a:rPr>
              <a:t>- </a:t>
            </a:r>
            <a:r>
              <a:rPr lang="en-US" sz="1300" b="1" dirty="0">
                <a:solidFill>
                  <a:prstClr val="black"/>
                </a:solidFill>
                <a:hlinkClick r:id="rId2"/>
              </a:rPr>
              <a:t>http://grpc.io</a:t>
            </a:r>
            <a:endParaRPr lang="en-US" sz="1300" b="1" dirty="0">
              <a:solidFill>
                <a:prstClr val="black"/>
              </a:solidFill>
            </a:endParaRPr>
          </a:p>
          <a:p>
            <a:pPr marL="494665" lvl="1">
              <a:lnSpc>
                <a:spcPct val="120000"/>
              </a:lnSpc>
              <a:spcBef>
                <a:spcPts val="1000"/>
              </a:spcBef>
              <a:buClr>
                <a:srgbClr val="B31166"/>
              </a:buClr>
              <a:buSzPct val="80000"/>
              <a:tabLst>
                <a:tab pos="811530" algn="l"/>
                <a:tab pos="4369435" algn="l"/>
              </a:tabLst>
            </a:pPr>
            <a:r>
              <a:rPr lang="en-US" sz="1300" b="1" dirty="0">
                <a:solidFill>
                  <a:prstClr val="black"/>
                </a:solidFill>
              </a:rPr>
              <a:t>Efficient IoT with the ESP8266, Protocol Buffers, Grafana, Go, and Kubernetes - </a:t>
            </a:r>
            <a:r>
              <a:rPr lang="en-US" sz="1300" b="1" dirty="0">
                <a:solidFill>
                  <a:prstClr val="black"/>
                </a:solidFill>
              </a:rPr>
              <a:t>https://medium.com/grpc/efficient-iot-with-the-esp8266-protocol-buffers-grafana-go-and-kubernetes-a2ae214dbd29 </a:t>
            </a:r>
          </a:p>
          <a:p>
            <a:pPr marL="494665" lv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tabLst>
                <a:tab pos="811530" algn="l"/>
                <a:tab pos="4369435" algn="l"/>
              </a:tabLst>
            </a:pPr>
            <a:endParaRPr lang="en-US" sz="16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600" dirty="0"/>
          </a:p>
        </p:txBody>
      </p:sp>
      <p:pic>
        <p:nvPicPr>
          <p:cNvPr id="6" name="Imagen 5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61739CE5-F88B-7940-BB3D-707C446B67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724150"/>
            <a:ext cx="4331494" cy="132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56964"/>
      </p:ext>
    </p:extLst>
  </p:cSld>
  <p:clrMapOvr>
    <a:masterClrMapping/>
  </p:clrMapOvr>
</p:sld>
</file>

<file path=ppt/slides/slide912.xml><?xml version="1.0" encoding="utf-8"?>
<p:sld xmlns:a16="http://schemas.microsoft.com/office/drawing/2014/main" xmlns:adec="http://schemas.microsoft.com/office/drawing/2017/decorative" xmlns:p16="http://schemas.microsoft.com/office/powerpoint/2015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187" y="355308"/>
            <a:ext cx="8420318" cy="4427122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6215" y="285750"/>
            <a:ext cx="6571060" cy="6740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200" dirty="0">
                <a:solidFill>
                  <a:schemeClr val="tx2"/>
                </a:solidFill>
              </a:rPr>
              <a:t>Remote Procedure Call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object 3"/>
          <p:cNvSpPr txBox="1"/>
          <p:nvPr/>
        </p:nvSpPr>
        <p:spPr>
          <a:xfrm>
            <a:off x="990600" y="1047750"/>
            <a:ext cx="6805612" cy="37346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354330" indent="-34163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353695" algn="l"/>
                <a:tab pos="354330" algn="l"/>
              </a:tabLst>
            </a:pPr>
            <a:r>
              <a:rPr lang="en-US" sz="1700" b="1" dirty="0" err="1"/>
              <a:t>gRPC </a:t>
            </a:r>
            <a:r>
              <a:rPr lang="en-US" sz="1700" b="1" dirty="0"/>
              <a:t>Vs WS</a:t>
            </a:r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600" dirty="0"/>
              <a:t>SOA </a:t>
            </a:r>
            <a:r>
              <a:rPr lang="en-US" sz="1600" dirty="0" err="1"/>
              <a:t>also </a:t>
            </a:r>
            <a:r>
              <a:rPr lang="en-US" sz="1600" dirty="0" err="1"/>
              <a:t>offers </a:t>
            </a:r>
            <a:r>
              <a:rPr lang="en-US" sz="1600" dirty="0" err="1"/>
              <a:t>us </a:t>
            </a:r>
            <a:r>
              <a:rPr lang="en-US" sz="1600" dirty="0"/>
              <a:t>an API / </a:t>
            </a:r>
            <a:r>
              <a:rPr lang="en-US" sz="1600" dirty="0" err="1"/>
              <a:t>gRPC </a:t>
            </a:r>
            <a:r>
              <a:rPr lang="en-US" sz="1600" dirty="0"/>
              <a:t/>
            </a:r>
            <a:endParaRPr lang="en-US" sz="1600" dirty="0"/>
          </a:p>
          <a:p>
            <a:pPr marL="1268730" lvl="2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600" dirty="0"/>
              <a:t>WS </a:t>
            </a:r>
            <a:r>
              <a:rPr lang="en-US" sz="1600" dirty="0" err="1"/>
              <a:t>requires </a:t>
            </a:r>
            <a:r>
              <a:rPr lang="en-US" sz="1600" dirty="0"/>
              <a:t>a </a:t>
            </a:r>
            <a:r>
              <a:rPr lang="en-US" sz="1600" dirty="0" err="1"/>
              <a:t>heavy </a:t>
            </a:r>
            <a:r>
              <a:rPr lang="en-US" sz="1600" dirty="0" err="1"/>
              <a:t>infrastructure </a:t>
            </a:r>
            <a:r>
              <a:rPr lang="en-US" sz="1600" dirty="0"/>
              <a:t>(JBoss, Tomcat) / </a:t>
            </a:r>
            <a:r>
              <a:rPr lang="en-US" sz="1600" dirty="0" err="1"/>
              <a:t>gRPC </a:t>
            </a:r>
            <a:r>
              <a:rPr lang="en-US" sz="1600" dirty="0"/>
              <a:t>does not.</a:t>
            </a:r>
          </a:p>
          <a:p>
            <a:pPr marL="1268730" lvl="2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600" dirty="0"/>
              <a:t>WS </a:t>
            </a:r>
            <a:r>
              <a:rPr lang="en-US" sz="1600" dirty="0" err="1"/>
              <a:t>may </a:t>
            </a:r>
            <a:r>
              <a:rPr lang="en-US" sz="1600" dirty="0" err="1"/>
              <a:t>define </a:t>
            </a:r>
            <a:r>
              <a:rPr lang="en-US" sz="1600" dirty="0"/>
              <a:t>the </a:t>
            </a:r>
            <a:r>
              <a:rPr lang="en-US" sz="1600" dirty="0" err="1"/>
              <a:t>protocol </a:t>
            </a:r>
            <a:r>
              <a:rPr lang="en-US" sz="1600" dirty="0"/>
              <a:t>/ </a:t>
            </a:r>
            <a:r>
              <a:rPr lang="en-US" sz="1600" dirty="0" err="1"/>
              <a:t>gRPC </a:t>
            </a:r>
            <a:r>
              <a:rPr lang="en-US" sz="1600" dirty="0" err="1"/>
              <a:t>may </a:t>
            </a:r>
            <a:r>
              <a:rPr lang="en-US" sz="1600" dirty="0"/>
              <a:t>not </a:t>
            </a:r>
            <a:r>
              <a:rPr lang="en-US" sz="1600" dirty="0" err="1"/>
              <a:t/>
            </a:r>
            <a:endParaRPr lang="en-US" sz="1600" dirty="0"/>
          </a:p>
          <a:p>
            <a:pPr marL="1268730" lvl="2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600" dirty="0"/>
              <a:t>WS </a:t>
            </a:r>
            <a:r>
              <a:rPr lang="en-US" sz="1600" dirty="0" err="1"/>
              <a:t>can </a:t>
            </a:r>
            <a:r>
              <a:rPr lang="en-US" sz="1600" dirty="0" err="1"/>
              <a:t>globally </a:t>
            </a:r>
            <a:r>
              <a:rPr lang="en-US" sz="1600" dirty="0" err="1"/>
              <a:t>organize </a:t>
            </a:r>
            <a:r>
              <a:rPr lang="en-US" sz="1600" dirty="0" err="1"/>
              <a:t>how </a:t>
            </a:r>
            <a:r>
              <a:rPr lang="en-US" sz="1600" dirty="0" err="1"/>
              <a:t>different </a:t>
            </a:r>
            <a:r>
              <a:rPr lang="en-US" sz="1600" dirty="0" err="1"/>
              <a:t>services </a:t>
            </a:r>
            <a:r>
              <a:rPr lang="en-US" sz="1600" dirty="0"/>
              <a:t>are </a:t>
            </a:r>
            <a:r>
              <a:rPr lang="en-US" sz="1600" dirty="0" err="1"/>
              <a:t>coordinated </a:t>
            </a:r>
            <a:r>
              <a:rPr lang="en-US" sz="1600" dirty="0"/>
              <a:t>/ </a:t>
            </a:r>
            <a:r>
              <a:rPr lang="en-US" sz="1600" dirty="0" err="1"/>
              <a:t>gRPC </a:t>
            </a:r>
            <a:r>
              <a:rPr lang="en-US" sz="1600" dirty="0" err="1"/>
              <a:t>cannot. </a:t>
            </a:r>
            <a:r>
              <a:rPr lang="en-US" sz="1600" dirty="0" err="1"/>
              <a:t/>
            </a:r>
            <a:endParaRPr lang="en-US" sz="16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600" dirty="0"/>
              <a:t>WS </a:t>
            </a:r>
            <a:r>
              <a:rPr lang="en-US" sz="1600" dirty="0" err="1"/>
              <a:t>cannot </a:t>
            </a:r>
            <a:r>
              <a:rPr lang="en-US" sz="1600" dirty="0" err="1"/>
              <a:t>give </a:t>
            </a:r>
            <a:r>
              <a:rPr lang="en-US" sz="1600" dirty="0" err="1"/>
              <a:t>uniform </a:t>
            </a:r>
            <a:r>
              <a:rPr lang="en-US" sz="1600" dirty="0" err="1"/>
              <a:t>data </a:t>
            </a:r>
            <a:r>
              <a:rPr lang="en-US" sz="1600" dirty="0"/>
              <a:t>types </a:t>
            </a:r>
            <a:r>
              <a:rPr lang="en-US" sz="1600" dirty="0" err="1"/>
              <a:t>across </a:t>
            </a:r>
            <a:r>
              <a:rPr lang="en-US" sz="1600" dirty="0"/>
              <a:t>the </a:t>
            </a:r>
            <a:r>
              <a:rPr lang="en-US" sz="1600" dirty="0"/>
              <a:t>/gRPC </a:t>
            </a:r>
            <a:r>
              <a:rPr lang="en-US" sz="1600" dirty="0" err="1"/>
              <a:t>infrastructure</a:t>
            </a:r>
            <a:r>
              <a:rPr lang="en-US" sz="1600" dirty="0" err="1"/>
              <a:t>. </a:t>
            </a:r>
            <a:r>
              <a:rPr lang="en-US" sz="1600" dirty="0" err="1"/>
              <a:t/>
            </a:r>
            <a:endParaRPr lang="en-US" sz="16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600" dirty="0" err="1"/>
              <a:t>Interesting </a:t>
            </a:r>
            <a:r>
              <a:rPr lang="en-US" sz="1600" dirty="0" err="1"/>
              <a:t>new </a:t>
            </a:r>
            <a:r>
              <a:rPr lang="en-US" sz="1600" dirty="0"/>
              <a:t>ideas</a:t>
            </a:r>
            <a:r>
              <a:rPr lang="en-US" sz="1600" dirty="0"/>
              <a:t>: </a:t>
            </a:r>
            <a:r>
              <a:rPr lang="en-US" sz="1600" dirty="0" err="1"/>
              <a:t>bidirectional </a:t>
            </a:r>
            <a:r>
              <a:rPr lang="en-US" sz="1600" dirty="0"/>
              <a:t>streaming </a:t>
            </a:r>
            <a:r>
              <a:rPr lang="en-US" sz="1600" dirty="0" err="1"/>
              <a:t>in </a:t>
            </a:r>
            <a:r>
              <a:rPr lang="en-US" sz="1600" dirty="0" err="1"/>
              <a:t>gRPC </a:t>
            </a:r>
            <a:r>
              <a:rPr lang="en-US" sz="1600" dirty="0" err="1"/>
              <a:t/>
            </a:r>
            <a:endParaRPr lang="en-US" sz="16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r>
              <a:rPr lang="en-US" sz="1600" dirty="0"/>
              <a:t>A </a:t>
            </a:r>
            <a:r>
              <a:rPr lang="en-US" sz="1600" dirty="0" err="1"/>
              <a:t>summary </a:t>
            </a:r>
            <a:r>
              <a:rPr lang="en-US" sz="1600" dirty="0"/>
              <a:t>of </a:t>
            </a:r>
            <a:r>
              <a:rPr lang="en-US" sz="1600" dirty="0" err="1"/>
              <a:t>why </a:t>
            </a:r>
            <a:r>
              <a:rPr lang="en-US" sz="1600" dirty="0"/>
              <a:t>REST "</a:t>
            </a:r>
            <a:r>
              <a:rPr lang="en-US" sz="1600" i="1" dirty="0" err="1"/>
              <a:t>sucks</a:t>
            </a:r>
            <a:r>
              <a:rPr lang="en-US" sz="1600" dirty="0"/>
              <a:t>" </a:t>
            </a:r>
            <a:r>
              <a:rPr lang="en-US" sz="1600" dirty="0"/>
              <a:t>when </a:t>
            </a:r>
            <a:r>
              <a:rPr lang="en-US" sz="1600" dirty="0" err="1"/>
              <a:t>compared </a:t>
            </a:r>
            <a:r>
              <a:rPr lang="en-US" sz="1600" dirty="0"/>
              <a:t>to </a:t>
            </a:r>
            <a:r>
              <a:rPr lang="en-US" sz="1600" dirty="0" err="1"/>
              <a:t>gRPC: </a:t>
            </a:r>
            <a:r>
              <a:rPr lang="en-US" sz="1600" dirty="0">
                <a:hlinkClick r:id="rId2"/>
              </a:rPr>
              <a:t>https://www.youtube.com/watch?v=RoXT_Rkg8LA </a:t>
            </a:r>
          </a:p>
          <a:p>
            <a:pPr marL="494665" lv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tabLst>
                <a:tab pos="811530" algn="l"/>
                <a:tab pos="4369435" algn="l"/>
              </a:tabLst>
            </a:pPr>
            <a:endParaRPr lang="en-US" sz="16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600" dirty="0"/>
          </a:p>
          <a:p>
            <a:pPr marL="494665" lvl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tabLst>
                <a:tab pos="811530" algn="l"/>
                <a:tab pos="4369435" algn="l"/>
              </a:tabLst>
            </a:pPr>
            <a:endParaRPr lang="en-US" sz="1600" dirty="0"/>
          </a:p>
          <a:p>
            <a:pPr marL="811530" lvl="1" indent="-316865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811530" algn="l"/>
                <a:tab pos="4369435" algn="l"/>
              </a:tabLst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70849043"/>
      </p:ext>
    </p:extLst>
  </p:cSld>
  <p:clrMapOvr>
    <a:masterClrMapping/>
  </p:clrMapOvr>
</p:sld>
</file>

<file path=ppt/theme/_rels/theme11.xml.rels>&#65279;<?xml version="1.0" encoding="utf-8"?><Relationships xmlns="http://schemas.openxmlformats.org/package/2006/relationships"><Relationship Type="http://schemas.openxmlformats.org/officeDocument/2006/relationships/image" Target="/ppt/media/image12.jpeg" Id="rId1" /></Relationships>
</file>

<file path=ppt/theme/theme1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210</ap:TotalTime>
  <ap:Words>860</ap:Words>
  <ap:Application>Microsoft Office PowerPoint</ap:Application>
  <ap:PresentationFormat>Presentación en pantalla (16:9)</ap:PresentationFormat>
  <ap:Paragraphs>157</ap:Paragraphs>
  <ap:Slides>15</ap:Slides>
  <ap:Notes>1</ap:Notes>
  <ap:HiddenSlides>0</ap:HiddenSlides>
  <ap:MMClips>0</ap:MMClips>
  <ap:ScaleCrop>false</ap:ScaleCrop>
  <ap:HeadingPairs>
    <vt:vector baseType="variant" size="6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ap:HeadingPairs>
  <ap:TitlesOfParts>
    <vt:vector baseType="lpstr" size="20">
      <vt:lpstr>Arial</vt:lpstr>
      <vt:lpstr>Calibri</vt:lpstr>
      <vt:lpstr>Century Gothic</vt:lpstr>
      <vt:lpstr>Wingdings 3</vt:lpstr>
      <vt:lpstr>Sala de reuniones Ion</vt:lpstr>
      <vt:lpstr>Presentación de PowerPoint</vt:lpstr>
      <vt:lpstr>Introducción a la asignatura</vt:lpstr>
      <vt:lpstr>Remote Procedure Call</vt:lpstr>
      <vt:lpstr>Remote Procedure Call</vt:lpstr>
      <vt:lpstr>Remote Procedure Call</vt:lpstr>
      <vt:lpstr>Remote Procedure Call</vt:lpstr>
      <vt:lpstr>Remote Procedure Call</vt:lpstr>
      <vt:lpstr>Remote Procedure Call</vt:lpstr>
      <vt:lpstr>Remote Procedure Call</vt:lpstr>
      <vt:lpstr>Remote Procedure Call</vt:lpstr>
      <vt:lpstr>Remote Procedure Call</vt:lpstr>
      <vt:lpstr>Remote Procedure Call</vt:lpstr>
      <vt:lpstr>Remote Procedure Call</vt:lpstr>
      <vt:lpstr>Remote Procedure Call</vt:lpstr>
      <vt:lpstr>Remote Procedure Call</vt:lpstr>
    </vt:vector>
  </ap:TitlesOfParts>
  <ap:Company/>
  <ap:LinksUpToDate>false</ap:LinksUpToDate>
  <ap:SharedDoc>false</ap:SharedDoc>
  <ap:HyperlinksChanged>false</ap:HyperlinksChanged>
  <ap:AppVersion>15.0000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Alfonso Gonzalez</dc:creator>
  <cp:lastModifiedBy>Iván García-Magariño</cp:lastModifiedBy>
  <cp:revision>39</cp:revision>
  <dcterms:created xsi:type="dcterms:W3CDTF">2020-09-23T14:45:14Z</dcterms:created>
  <dcterms:modified xsi:type="dcterms:W3CDTF">2021-10-05T07:52:23Z</dcterms:modified>
</cp:coreProperties>
</file>